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86"/>
  </p:notesMasterIdLst>
  <p:handoutMasterIdLst>
    <p:handoutMasterId r:id="rId87"/>
  </p:handoutMasterIdLst>
  <p:sldIdLst>
    <p:sldId id="445" r:id="rId4"/>
    <p:sldId id="489" r:id="rId5"/>
    <p:sldId id="597" r:id="rId6"/>
    <p:sldId id="598" r:id="rId7"/>
    <p:sldId id="599" r:id="rId8"/>
    <p:sldId id="600" r:id="rId9"/>
    <p:sldId id="601" r:id="rId10"/>
    <p:sldId id="602" r:id="rId11"/>
    <p:sldId id="603" r:id="rId12"/>
    <p:sldId id="604" r:id="rId13"/>
    <p:sldId id="605" r:id="rId14"/>
    <p:sldId id="606" r:id="rId15"/>
    <p:sldId id="607" r:id="rId16"/>
    <p:sldId id="608" r:id="rId17"/>
    <p:sldId id="609" r:id="rId18"/>
    <p:sldId id="610" r:id="rId19"/>
    <p:sldId id="611" r:id="rId20"/>
    <p:sldId id="612" r:id="rId21"/>
    <p:sldId id="613" r:id="rId22"/>
    <p:sldId id="596" r:id="rId23"/>
    <p:sldId id="614" r:id="rId24"/>
    <p:sldId id="615" r:id="rId25"/>
    <p:sldId id="616" r:id="rId26"/>
    <p:sldId id="617" r:id="rId27"/>
    <p:sldId id="618" r:id="rId28"/>
    <p:sldId id="619" r:id="rId29"/>
    <p:sldId id="620" r:id="rId30"/>
    <p:sldId id="621" r:id="rId31"/>
    <p:sldId id="622" r:id="rId32"/>
    <p:sldId id="623" r:id="rId33"/>
    <p:sldId id="624" r:id="rId34"/>
    <p:sldId id="625" r:id="rId35"/>
    <p:sldId id="626" r:id="rId36"/>
    <p:sldId id="627" r:id="rId37"/>
    <p:sldId id="628" r:id="rId38"/>
    <p:sldId id="629" r:id="rId39"/>
    <p:sldId id="630" r:id="rId40"/>
    <p:sldId id="631" r:id="rId41"/>
    <p:sldId id="632" r:id="rId42"/>
    <p:sldId id="633" r:id="rId43"/>
    <p:sldId id="634" r:id="rId44"/>
    <p:sldId id="635" r:id="rId45"/>
    <p:sldId id="636" r:id="rId46"/>
    <p:sldId id="637" r:id="rId47"/>
    <p:sldId id="638" r:id="rId48"/>
    <p:sldId id="639" r:id="rId49"/>
    <p:sldId id="640" r:id="rId50"/>
    <p:sldId id="641" r:id="rId51"/>
    <p:sldId id="642" r:id="rId52"/>
    <p:sldId id="643" r:id="rId53"/>
    <p:sldId id="644" r:id="rId54"/>
    <p:sldId id="645" r:id="rId55"/>
    <p:sldId id="646" r:id="rId56"/>
    <p:sldId id="647" r:id="rId57"/>
    <p:sldId id="673" r:id="rId58"/>
    <p:sldId id="674" r:id="rId59"/>
    <p:sldId id="648" r:id="rId60"/>
    <p:sldId id="649" r:id="rId61"/>
    <p:sldId id="650" r:id="rId62"/>
    <p:sldId id="651" r:id="rId63"/>
    <p:sldId id="652" r:id="rId64"/>
    <p:sldId id="653" r:id="rId65"/>
    <p:sldId id="654" r:id="rId66"/>
    <p:sldId id="655" r:id="rId67"/>
    <p:sldId id="656" r:id="rId68"/>
    <p:sldId id="657" r:id="rId69"/>
    <p:sldId id="669" r:id="rId70"/>
    <p:sldId id="658" r:id="rId71"/>
    <p:sldId id="659" r:id="rId72"/>
    <p:sldId id="660" r:id="rId73"/>
    <p:sldId id="661" r:id="rId74"/>
    <p:sldId id="662" r:id="rId75"/>
    <p:sldId id="672" r:id="rId76"/>
    <p:sldId id="675" r:id="rId77"/>
    <p:sldId id="671" r:id="rId78"/>
    <p:sldId id="664" r:id="rId79"/>
    <p:sldId id="665" r:id="rId80"/>
    <p:sldId id="670" r:id="rId81"/>
    <p:sldId id="666" r:id="rId82"/>
    <p:sldId id="667" r:id="rId83"/>
    <p:sldId id="668" r:id="rId84"/>
    <p:sldId id="366"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AFF"/>
    <a:srgbClr val="2E75B6"/>
    <a:srgbClr val="92D050"/>
    <a:srgbClr val="27649B"/>
    <a:srgbClr val="FFC000"/>
    <a:srgbClr val="A5A5A5"/>
    <a:srgbClr val="ED7D31"/>
    <a:srgbClr val="6EB32F"/>
    <a:srgbClr val="A6A6A6"/>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0" autoAdjust="0"/>
    <p:restoredTop sz="84767" autoAdjust="0"/>
  </p:normalViewPr>
  <p:slideViewPr>
    <p:cSldViewPr snapToGrid="0">
      <p:cViewPr varScale="1">
        <p:scale>
          <a:sx n="74" d="100"/>
          <a:sy n="74" d="100"/>
        </p:scale>
        <p:origin x="113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60</a:t>
            </a:fld>
            <a:endParaRPr lang="zh-CN" altLang="en-US"/>
          </a:p>
        </p:txBody>
      </p:sp>
    </p:spTree>
    <p:extLst>
      <p:ext uri="{BB962C8B-B14F-4D97-AF65-F5344CB8AC3E}">
        <p14:creationId xmlns:p14="http://schemas.microsoft.com/office/powerpoint/2010/main" val="3335262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62</a:t>
            </a:fld>
            <a:endParaRPr lang="zh-CN" altLang="en-US"/>
          </a:p>
        </p:txBody>
      </p:sp>
    </p:spTree>
    <p:extLst>
      <p:ext uri="{BB962C8B-B14F-4D97-AF65-F5344CB8AC3E}">
        <p14:creationId xmlns:p14="http://schemas.microsoft.com/office/powerpoint/2010/main" val="312947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67</a:t>
            </a:fld>
            <a:endParaRPr lang="zh-CN" altLang="en-US"/>
          </a:p>
        </p:txBody>
      </p:sp>
    </p:spTree>
    <p:extLst>
      <p:ext uri="{BB962C8B-B14F-4D97-AF65-F5344CB8AC3E}">
        <p14:creationId xmlns:p14="http://schemas.microsoft.com/office/powerpoint/2010/main" val="2000146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2021/2/26</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92DD41C-7505-45DB-B897-CB2B59ED23EA}" type="datetimeFigureOut">
              <a:rPr lang="zh-CN" altLang="en-US" smtClean="0"/>
              <a:t>2021/2/26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3F2300-2242-4A06-B309-1F39B73DA9FA}" type="slidenum">
              <a:rPr lang="zh-CN" altLang="en-US" smtClean="0"/>
              <a:t>‹#›</a:t>
            </a:fld>
            <a:endParaRPr lang="zh-CN" altLang="en-US"/>
          </a:p>
        </p:txBody>
      </p:sp>
    </p:spTree>
    <p:extLst>
      <p:ext uri="{BB962C8B-B14F-4D97-AF65-F5344CB8AC3E}">
        <p14:creationId xmlns:p14="http://schemas.microsoft.com/office/powerpoint/2010/main" val="2193007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3.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2021/2/26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204408" y="1070308"/>
            <a:ext cx="1152819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600" b="1" i="0" u="none" strike="noStrike" kern="1200" cap="none" spc="0" normalizeH="0" baseline="0" noProof="0" dirty="0" smtClean="0">
                <a:ln>
                  <a:noFill/>
                </a:ln>
                <a:solidFill>
                  <a:srgbClr val="FFC000"/>
                </a:solidFill>
                <a:uLnTx/>
                <a:uFillTx/>
                <a:latin typeface="微软雅黑" panose="020B0503020204020204" pitchFamily="34" charset="-122"/>
                <a:ea typeface="微软雅黑" panose="020B0503020204020204" pitchFamily="34" charset="-122"/>
                <a:cs typeface="+mn-cs"/>
              </a:rPr>
              <a:t>编译原理</a:t>
            </a:r>
            <a:endParaRPr kumimoji="0" lang="zh-CN" altLang="en-US" sz="46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491451" y="3468329"/>
            <a:ext cx="1251433"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第</a:t>
            </a:r>
            <a:r>
              <a:rPr lang="zh-CN" altLang="en-US" sz="2000" b="1" dirty="0">
                <a:solidFill>
                  <a:schemeClr val="bg1"/>
                </a:solidFill>
                <a:latin typeface="微软雅黑" panose="020B0503020204020204" pitchFamily="34" charset="-122"/>
                <a:ea typeface="微软雅黑" panose="020B0503020204020204" pitchFamily="34" charset="-122"/>
              </a:rPr>
              <a:t>二</a:t>
            </a:r>
            <a:r>
              <a:rPr lang="zh-CN" altLang="en-US" sz="2000" b="1" dirty="0" smtClean="0">
                <a:solidFill>
                  <a:schemeClr val="bg1"/>
                </a:solidFill>
                <a:latin typeface="微软雅黑" panose="020B0503020204020204" pitchFamily="34" charset="-122"/>
                <a:ea typeface="微软雅黑" panose="020B0503020204020204" pitchFamily="34" charset="-122"/>
              </a:rPr>
              <a:t>次</a:t>
            </a:r>
            <a:r>
              <a:rPr lang="zh-CN" altLang="en-US" sz="2000" b="1" dirty="0">
                <a:solidFill>
                  <a:schemeClr val="bg1"/>
                </a:solidFill>
                <a:latin typeface="微软雅黑" panose="020B0503020204020204" pitchFamily="34" charset="-122"/>
                <a:ea typeface="微软雅黑" panose="020B0503020204020204" pitchFamily="34" charset="-122"/>
              </a:rPr>
              <a:t>课</a:t>
            </a:r>
            <a:endParaRPr lang="zh-CN" alt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p:cNvSpPr>
          <p:nvPr/>
        </p:nvSpPr>
        <p:spPr bwMode="auto">
          <a:xfrm>
            <a:off x="2135188" y="1628776"/>
            <a:ext cx="7740650" cy="2447925"/>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zh-CN" altLang="en-US" sz="2800" b="1" dirty="0">
                <a:effectLst>
                  <a:outerShdw blurRad="38100" dist="38100" dir="2700000" algn="tl">
                    <a:srgbClr val="000000"/>
                  </a:outerShdw>
                </a:effectLst>
                <a:latin typeface="Times New Roman" pitchFamily="18" charset="0"/>
                <a:ea typeface="黑体" pitchFamily="49" charset="-122"/>
              </a:rPr>
              <a:t>以人类进化史来比喻，</a:t>
            </a:r>
            <a:endParaRPr lang="en-US" altLang="zh-CN" sz="2800" b="1" dirty="0">
              <a:effectLst>
                <a:outerShdw blurRad="38100" dist="38100" dir="2700000" algn="tl">
                  <a:srgbClr val="000000"/>
                </a:outerShdw>
              </a:effectLst>
              <a:latin typeface="Times New Roman" pitchFamily="18" charset="0"/>
              <a:ea typeface="黑体" pitchFamily="49" charset="-122"/>
            </a:endParaRPr>
          </a:p>
          <a:p>
            <a:pPr marL="419100" indent="-382588">
              <a:lnSpc>
                <a:spcPct val="120000"/>
              </a:lnSpc>
              <a:spcBef>
                <a:spcPct val="20000"/>
              </a:spcBef>
              <a:buClr>
                <a:schemeClr val="accent1"/>
              </a:buClr>
              <a:buSzPct val="80000"/>
              <a:defRPr/>
            </a:pPr>
            <a:r>
              <a:rPr lang="en-US" altLang="zh-CN" sz="2800" b="1" dirty="0">
                <a:effectLst>
                  <a:outerShdw blurRad="38100" dist="38100" dir="2700000" algn="tl">
                    <a:srgbClr val="000000"/>
                  </a:outerShdw>
                </a:effectLst>
                <a:latin typeface="Times New Roman" pitchFamily="18" charset="0"/>
                <a:ea typeface="黑体" pitchFamily="49" charset="-122"/>
              </a:rPr>
              <a:t>    </a:t>
            </a:r>
            <a:r>
              <a:rPr lang="zh-CN" altLang="en-US" sz="2800" b="1" dirty="0">
                <a:effectLst>
                  <a:outerShdw blurRad="38100" dist="38100" dir="2700000" algn="tl">
                    <a:srgbClr val="000000"/>
                  </a:outerShdw>
                </a:effectLst>
                <a:latin typeface="Times New Roman" pitchFamily="18" charset="0"/>
                <a:ea typeface="黑体" pitchFamily="49" charset="-122"/>
              </a:rPr>
              <a:t>对编译器来说</a:t>
            </a:r>
            <a:endParaRPr lang="en-US" altLang="zh-CN" sz="2800" b="1" dirty="0">
              <a:effectLst>
                <a:outerShdw blurRad="38100" dist="38100" dir="2700000" algn="tl">
                  <a:srgbClr val="000000"/>
                </a:outerShdw>
              </a:effectLst>
              <a:latin typeface="Times New Roman" pitchFamily="18" charset="0"/>
              <a:ea typeface="黑体" pitchFamily="49" charset="-122"/>
            </a:endParaRPr>
          </a:p>
          <a:p>
            <a:pPr marL="419100" indent="-382588">
              <a:lnSpc>
                <a:spcPct val="120000"/>
              </a:lnSpc>
              <a:spcBef>
                <a:spcPct val="20000"/>
              </a:spcBef>
              <a:buClr>
                <a:schemeClr val="accent1"/>
              </a:buClr>
              <a:buSzPct val="80000"/>
              <a:defRPr/>
            </a:pPr>
            <a:r>
              <a:rPr lang="en-US" altLang="zh-CN" sz="2800" b="1" dirty="0">
                <a:solidFill>
                  <a:srgbClr val="FFC000"/>
                </a:solidFill>
                <a:effectLst>
                  <a:outerShdw blurRad="38100" dist="38100" dir="2700000" algn="tl">
                    <a:srgbClr val="000000"/>
                  </a:outerShdw>
                </a:effectLst>
                <a:latin typeface="Times New Roman" pitchFamily="18" charset="0"/>
                <a:ea typeface="黑体"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黑体" pitchFamily="49" charset="-122"/>
              </a:rPr>
              <a:t>此时处于开始学会使用各种工具的类人猿</a:t>
            </a:r>
          </a:p>
        </p:txBody>
      </p:sp>
    </p:spTree>
    <p:extLst>
      <p:ext uri="{BB962C8B-B14F-4D97-AF65-F5344CB8AC3E}">
        <p14:creationId xmlns:p14="http://schemas.microsoft.com/office/powerpoint/2010/main" val="2390086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741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7413"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7414"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8A9189FE-3B92-4A96-A711-74992FB38C25}"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7415" name="日期占位符 9"/>
          <p:cNvSpPr txBox="1">
            <a:spLocks/>
          </p:cNvSpPr>
          <p:nvPr/>
        </p:nvSpPr>
        <p:spPr bwMode="auto">
          <a:xfrm>
            <a:off x="1981200" y="6421439"/>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7A54EB95-8F34-4993-AE79-EA256B1F1C0E}" type="datetime1">
              <a:rPr lang="zh-CN" altLang="en-US" sz="1200">
                <a:solidFill>
                  <a:srgbClr val="898989"/>
                </a:solidFill>
                <a:latin typeface="华文细黑" panose="02010600040101010101" pitchFamily="2" charset="-122"/>
                <a:ea typeface="宋体" panose="02010600030101010101" pitchFamily="2" charset="-122"/>
              </a:rPr>
              <a:pPr eaLnBrk="1" hangingPunct="1">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7416" name="灯片编号占位符 17"/>
          <p:cNvSpPr>
            <a:spLocks noGrp="1"/>
          </p:cNvSpPr>
          <p:nvPr>
            <p:ph type="sldNum" sz="quarter" idx="12"/>
          </p:nvPr>
        </p:nvSpPr>
        <p:spPr>
          <a:xfrm>
            <a:off x="9677400" y="6421439"/>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FD374FE6-8141-442C-9EBB-1201286200EB}"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11</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7417" name="标题 1"/>
          <p:cNvSpPr>
            <a:spLocks/>
          </p:cNvSpPr>
          <p:nvPr/>
        </p:nvSpPr>
        <p:spPr bwMode="auto">
          <a:xfrm>
            <a:off x="2157413" y="-17463"/>
            <a:ext cx="7467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4800" b="1">
              <a:latin typeface="Times New Roman" panose="02020603050405020304" pitchFamily="18" charset="0"/>
              <a:ea typeface="黑体" panose="02010609060101010101" pitchFamily="49" charset="-122"/>
            </a:endParaRPr>
          </a:p>
        </p:txBody>
      </p:sp>
      <p:sp>
        <p:nvSpPr>
          <p:cNvPr id="10" name="Rectangle 3"/>
          <p:cNvSpPr>
            <a:spLocks noChangeArrowheads="1"/>
          </p:cNvSpPr>
          <p:nvPr/>
        </p:nvSpPr>
        <p:spPr bwMode="auto">
          <a:xfrm>
            <a:off x="1847851" y="1052514"/>
            <a:ext cx="8137525" cy="1944687"/>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en-US" altLang="zh-CN" sz="2800" b="1" dirty="0">
                <a:effectLst>
                  <a:outerShdw blurRad="38100" dist="38100" dir="2700000" algn="tl">
                    <a:srgbClr val="000000"/>
                  </a:outerShdw>
                </a:effectLst>
                <a:latin typeface="Times New Roman" pitchFamily="18" charset="0"/>
                <a:ea typeface="黑体" pitchFamily="49" charset="-122"/>
              </a:rPr>
              <a:t>3</a:t>
            </a:r>
            <a:r>
              <a:rPr lang="zh-CN" altLang="en-US" sz="2800" b="1" dirty="0">
                <a:effectLst>
                  <a:outerShdw blurRad="38100" dist="38100" dir="2700000" algn="tl">
                    <a:srgbClr val="000000"/>
                  </a:outerShdw>
                </a:effectLst>
                <a:latin typeface="Times New Roman" pitchFamily="18" charset="0"/>
                <a:ea typeface="黑体" pitchFamily="49" charset="-122"/>
              </a:rPr>
              <a:t>、高级程序设计语言（第三代语言）</a:t>
            </a:r>
          </a:p>
        </p:txBody>
      </p:sp>
      <p:sp>
        <p:nvSpPr>
          <p:cNvPr id="11" name="Rectangle 4"/>
          <p:cNvSpPr>
            <a:spLocks/>
          </p:cNvSpPr>
          <p:nvPr/>
        </p:nvSpPr>
        <p:spPr bwMode="auto">
          <a:xfrm>
            <a:off x="1992314" y="1844675"/>
            <a:ext cx="8218487" cy="3849688"/>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产生原因</a:t>
            </a:r>
            <a:r>
              <a:rPr lang="zh-CN" altLang="en-US" sz="2600" b="1" dirty="0">
                <a:solidFill>
                  <a:srgbClr val="FFFF00"/>
                </a:solidFill>
                <a:effectLst>
                  <a:outerShdw blurRad="38100" dist="38100" dir="2700000" algn="tl">
                    <a:srgbClr val="000000"/>
                  </a:outerShdw>
                </a:effectLst>
                <a:latin typeface="Times New Roman" pitchFamily="18" charset="0"/>
                <a:ea typeface="楷体_GB2312" pitchFamily="49" charset="-122"/>
              </a:rPr>
              <a:t>：</a:t>
            </a:r>
            <a:r>
              <a:rPr lang="zh-CN" altLang="zh-CN" sz="2600" b="1" dirty="0">
                <a:effectLst>
                  <a:outerShdw blurRad="38100" dist="38100" dir="2700000" algn="tl">
                    <a:srgbClr val="000000"/>
                  </a:outerShdw>
                </a:effectLst>
                <a:latin typeface="Times New Roman" pitchFamily="18" charset="0"/>
                <a:ea typeface="楷体_GB2312" pitchFamily="49" charset="-122"/>
              </a:rPr>
              <a:t>机器语言和汇编语言都与具体的计算机相关联，计算机类型一旦改变，程序就得重写。于是就有了高级程序设计语言的出现……</a:t>
            </a:r>
            <a:endParaRPr lang="en-US" altLang="zh-CN" sz="26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定义：</a:t>
            </a:r>
            <a:r>
              <a:rPr lang="zh-CN" altLang="zh-CN" sz="2600" b="1" dirty="0">
                <a:effectLst>
                  <a:outerShdw blurRad="38100" dist="38100" dir="2700000" algn="tl">
                    <a:srgbClr val="000000"/>
                  </a:outerShdw>
                </a:effectLst>
                <a:latin typeface="Times New Roman" pitchFamily="18" charset="0"/>
                <a:ea typeface="楷体_GB2312" pitchFamily="49" charset="-122"/>
              </a:rPr>
              <a:t>是一种面向过程或者面向对象的语言，不面向机器，用符号或数字对求解的问题进行描述。</a:t>
            </a:r>
            <a:endParaRPr lang="en-US" altLang="zh-CN" sz="26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鼻祖</a:t>
            </a:r>
            <a:r>
              <a:rPr lang="zh-CN" altLang="en-US" sz="2600" b="1" dirty="0">
                <a:solidFill>
                  <a:srgbClr val="FFFF00"/>
                </a:solidFill>
                <a:effectLst>
                  <a:outerShdw blurRad="38100" dist="38100" dir="2700000" algn="tl">
                    <a:srgbClr val="000000"/>
                  </a:outerShdw>
                </a:effectLst>
                <a:latin typeface="Times New Roman" pitchFamily="18" charset="0"/>
                <a:ea typeface="楷体_GB2312" pitchFamily="49" charset="-122"/>
              </a:rPr>
              <a:t>：</a:t>
            </a:r>
            <a:r>
              <a:rPr lang="en-US" altLang="zh-CN" sz="2600" b="1" dirty="0">
                <a:effectLst>
                  <a:outerShdw blurRad="38100" dist="38100" dir="2700000" algn="tl">
                    <a:srgbClr val="000000"/>
                  </a:outerShdw>
                </a:effectLst>
                <a:latin typeface="Times New Roman" pitchFamily="18" charset="0"/>
                <a:ea typeface="楷体_GB2312" pitchFamily="49" charset="-122"/>
              </a:rPr>
              <a:t>1957</a:t>
            </a:r>
            <a:r>
              <a:rPr lang="zh-CN" altLang="en-US" sz="2600" b="1" dirty="0">
                <a:effectLst>
                  <a:outerShdw blurRad="38100" dist="38100" dir="2700000" algn="tl">
                    <a:srgbClr val="000000"/>
                  </a:outerShdw>
                </a:effectLst>
                <a:latin typeface="Times New Roman" pitchFamily="18" charset="0"/>
                <a:ea typeface="楷体_GB2312" pitchFamily="49" charset="-122"/>
              </a:rPr>
              <a:t>年，第一个高级程序设计语言</a:t>
            </a:r>
            <a:r>
              <a:rPr lang="en-US" altLang="zh-CN" sz="2600" b="1" dirty="0">
                <a:effectLst>
                  <a:outerShdw blurRad="38100" dist="38100" dir="2700000" algn="tl">
                    <a:srgbClr val="000000"/>
                  </a:outerShdw>
                </a:effectLst>
                <a:latin typeface="Times New Roman" pitchFamily="18" charset="0"/>
                <a:ea typeface="楷体_GB2312" pitchFamily="49" charset="-122"/>
              </a:rPr>
              <a:t>FORTRAN</a:t>
            </a:r>
            <a:r>
              <a:rPr lang="zh-CN" altLang="en-US" sz="2600" b="1" dirty="0">
                <a:effectLst>
                  <a:outerShdw blurRad="38100" dist="38100" dir="2700000" algn="tl">
                    <a:srgbClr val="000000"/>
                  </a:outerShdw>
                </a:effectLst>
                <a:latin typeface="Times New Roman" pitchFamily="18" charset="0"/>
                <a:ea typeface="楷体_GB2312" pitchFamily="49" charset="-122"/>
              </a:rPr>
              <a:t>正式开始使用。</a:t>
            </a:r>
          </a:p>
        </p:txBody>
      </p:sp>
      <p:sp>
        <p:nvSpPr>
          <p:cNvPr id="17420" name="Line 5"/>
          <p:cNvSpPr>
            <a:spLocks noChangeShapeType="1"/>
          </p:cNvSpPr>
          <p:nvPr/>
        </p:nvSpPr>
        <p:spPr bwMode="auto">
          <a:xfrm>
            <a:off x="2208213" y="4508500"/>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1" name="Line 6"/>
          <p:cNvSpPr>
            <a:spLocks noChangeShapeType="1"/>
          </p:cNvSpPr>
          <p:nvPr/>
        </p:nvSpPr>
        <p:spPr bwMode="auto">
          <a:xfrm>
            <a:off x="2208213" y="5589588"/>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106068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843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8437"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8438"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0A957F06-F666-4FB6-AD09-AC0D2A4A147C}"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pic>
        <p:nvPicPr>
          <p:cNvPr id="18439"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2852738"/>
            <a:ext cx="2424113"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8" y="2349501"/>
            <a:ext cx="3529012"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8"/>
          <p:cNvSpPr>
            <a:spLocks noChangeArrowheads="1"/>
          </p:cNvSpPr>
          <p:nvPr/>
        </p:nvSpPr>
        <p:spPr bwMode="auto">
          <a:xfrm>
            <a:off x="7391401" y="5300664"/>
            <a:ext cx="981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1800">
                <a:latin typeface="Arial" panose="020B0604020202020204" pitchFamily="34" charset="0"/>
                <a:ea typeface="宋体" panose="02010600030101010101" pitchFamily="2" charset="-122"/>
              </a:rPr>
              <a:t>IBM704</a:t>
            </a:r>
            <a:endParaRPr lang="zh-CN" altLang="en-US" sz="1800">
              <a:latin typeface="Arial" panose="020B0604020202020204" pitchFamily="34" charset="0"/>
              <a:ea typeface="宋体" panose="02010600030101010101" pitchFamily="2" charset="-122"/>
            </a:endParaRPr>
          </a:p>
        </p:txBody>
      </p:sp>
      <p:sp>
        <p:nvSpPr>
          <p:cNvPr id="18442" name="矩形 9"/>
          <p:cNvSpPr>
            <a:spLocks noChangeArrowheads="1"/>
          </p:cNvSpPr>
          <p:nvPr/>
        </p:nvSpPr>
        <p:spPr bwMode="auto">
          <a:xfrm>
            <a:off x="2640013" y="5516564"/>
            <a:ext cx="1416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zh-CN" altLang="zh-CN" sz="1800">
                <a:latin typeface="Arial" panose="020B0604020202020204" pitchFamily="34" charset="0"/>
                <a:ea typeface="宋体" panose="02010600030101010101" pitchFamily="2" charset="-122"/>
              </a:rPr>
              <a:t>约翰</a:t>
            </a:r>
            <a:r>
              <a:rPr lang="en-US" altLang="zh-CN" sz="1800">
                <a:latin typeface="Arial" panose="020B0604020202020204" pitchFamily="34" charset="0"/>
                <a:ea typeface="宋体" panose="02010600030101010101" pitchFamily="2" charset="-122"/>
              </a:rPr>
              <a:t>-</a:t>
            </a:r>
            <a:r>
              <a:rPr lang="zh-CN" altLang="zh-CN" sz="1800">
                <a:latin typeface="Arial" panose="020B0604020202020204" pitchFamily="34" charset="0"/>
                <a:ea typeface="宋体" panose="02010600030101010101" pitchFamily="2" charset="-122"/>
              </a:rPr>
              <a:t>巴科斯</a:t>
            </a:r>
            <a:endParaRPr lang="zh-CN" altLang="en-US" sz="1800">
              <a:latin typeface="Arial" panose="020B0604020202020204" pitchFamily="34" charset="0"/>
              <a:ea typeface="宋体" panose="02010600030101010101" pitchFamily="2" charset="-122"/>
            </a:endParaRPr>
          </a:p>
        </p:txBody>
      </p:sp>
      <p:sp>
        <p:nvSpPr>
          <p:cNvPr id="18443" name="矩形 10"/>
          <p:cNvSpPr>
            <a:spLocks noChangeArrowheads="1"/>
          </p:cNvSpPr>
          <p:nvPr/>
        </p:nvSpPr>
        <p:spPr bwMode="auto">
          <a:xfrm>
            <a:off x="2351089" y="1700213"/>
            <a:ext cx="166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a:solidFill>
                  <a:srgbClr val="FFC000"/>
                </a:solidFill>
                <a:latin typeface="Arial" panose="020B0604020202020204" pitchFamily="34" charset="0"/>
                <a:ea typeface="宋体" panose="02010600030101010101" pitchFamily="2" charset="-122"/>
              </a:rPr>
              <a:t>1954-1957</a:t>
            </a:r>
            <a:endParaRPr lang="zh-CN" altLang="en-US" sz="2400">
              <a:solidFill>
                <a:srgbClr val="FFC000"/>
              </a:solidFill>
              <a:latin typeface="Arial" panose="020B0604020202020204" pitchFamily="34" charset="0"/>
              <a:ea typeface="宋体" panose="02010600030101010101" pitchFamily="2" charset="-122"/>
            </a:endParaRPr>
          </a:p>
        </p:txBody>
      </p:sp>
      <p:sp>
        <p:nvSpPr>
          <p:cNvPr id="18444" name="矩形 11"/>
          <p:cNvSpPr>
            <a:spLocks noChangeArrowheads="1"/>
          </p:cNvSpPr>
          <p:nvPr/>
        </p:nvSpPr>
        <p:spPr bwMode="auto">
          <a:xfrm>
            <a:off x="4367213" y="1700214"/>
            <a:ext cx="1943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800">
                <a:solidFill>
                  <a:srgbClr val="0000FF"/>
                </a:solidFill>
                <a:latin typeface="Arial" panose="020B0604020202020204" pitchFamily="34" charset="0"/>
                <a:ea typeface="宋体" panose="02010600030101010101" pitchFamily="2" charset="-122"/>
              </a:rPr>
              <a:t>Fortan</a:t>
            </a:r>
            <a:r>
              <a:rPr lang="zh-CN" altLang="zh-CN" sz="2800">
                <a:solidFill>
                  <a:srgbClr val="0000FF"/>
                </a:solidFill>
                <a:latin typeface="Arial" panose="020B0604020202020204" pitchFamily="34" charset="0"/>
                <a:ea typeface="宋体" panose="02010600030101010101" pitchFamily="2" charset="-122"/>
              </a:rPr>
              <a:t>语言</a:t>
            </a:r>
            <a:endParaRPr lang="zh-CN" altLang="en-US" sz="2800">
              <a:solidFill>
                <a:srgbClr val="0000FF"/>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158574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755776" y="1638300"/>
            <a:ext cx="4092575" cy="4228850"/>
          </a:xfrm>
          <a:prstGeom prst="rect">
            <a:avLst/>
          </a:prstGeom>
          <a:noFill/>
          <a:ln w="9525">
            <a:noFill/>
            <a:miter lim="800000"/>
            <a:headEnd/>
            <a:tailEnd/>
          </a:ln>
          <a:effectLst/>
        </p:spPr>
        <p:txBody>
          <a:bodyPr>
            <a:spAutoFit/>
          </a:bodyPr>
          <a:lstStyle/>
          <a:p>
            <a:pPr algn="dist" eaLnBrk="1" hangingPunct="1">
              <a:lnSpc>
                <a:spcPct val="12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巴科斯（</a:t>
            </a:r>
            <a:r>
              <a:rPr lang="en-US" altLang="zh-CN" sz="2800" b="1" dirty="0">
                <a:effectLst>
                  <a:outerShdw blurRad="38100" dist="38100" dir="2700000" algn="tl">
                    <a:srgbClr val="000000"/>
                  </a:outerShdw>
                </a:effectLst>
                <a:latin typeface="Times New Roman" pitchFamily="18" charset="0"/>
                <a:ea typeface="楷体_GB2312" pitchFamily="49" charset="-122"/>
              </a:rPr>
              <a:t>1924.12.3-2007.3.17</a:t>
            </a:r>
            <a:r>
              <a:rPr lang="zh-CN" altLang="en-US" sz="2800" b="1" dirty="0">
                <a:effectLst>
                  <a:outerShdw blurRad="38100" dist="38100" dir="2700000" algn="tl">
                    <a:srgbClr val="000000"/>
                  </a:outerShdw>
                </a:effectLst>
                <a:latin typeface="Times New Roman" pitchFamily="18" charset="0"/>
                <a:ea typeface="楷体_GB2312" pitchFamily="49" charset="-122"/>
              </a:rPr>
              <a:t>）。美国计算机科学家。</a:t>
            </a:r>
            <a:r>
              <a:rPr lang="en-US" altLang="zh-CN" sz="2800" b="1" dirty="0">
                <a:effectLst>
                  <a:outerShdw blurRad="38100" dist="38100" dir="2700000" algn="tl">
                    <a:srgbClr val="000000"/>
                  </a:outerShdw>
                </a:effectLst>
                <a:latin typeface="Times New Roman" pitchFamily="18" charset="0"/>
                <a:ea typeface="楷体_GB2312" pitchFamily="49" charset="-122"/>
              </a:rPr>
              <a:t>1953</a:t>
            </a:r>
            <a:r>
              <a:rPr lang="zh-CN" altLang="en-US" sz="2800" b="1" dirty="0">
                <a:effectLst>
                  <a:outerShdw blurRad="38100" dist="38100" dir="2700000" algn="tl">
                    <a:srgbClr val="000000"/>
                  </a:outerShdw>
                </a:effectLst>
                <a:latin typeface="Times New Roman" pitchFamily="18" charset="0"/>
                <a:ea typeface="楷体_GB2312" pitchFamily="49" charset="-122"/>
              </a:rPr>
              <a:t>年设计出</a:t>
            </a:r>
            <a:r>
              <a:rPr lang="en-US" altLang="zh-CN" sz="2800" b="1" dirty="0">
                <a:effectLst>
                  <a:outerShdw blurRad="38100" dist="38100" dir="2700000" algn="tl">
                    <a:srgbClr val="000000"/>
                  </a:outerShdw>
                </a:effectLst>
                <a:latin typeface="Times New Roman" pitchFamily="18" charset="0"/>
                <a:ea typeface="楷体_GB2312" pitchFamily="49" charset="-122"/>
              </a:rPr>
              <a:t>FORTRAN</a:t>
            </a:r>
            <a:r>
              <a:rPr lang="zh-CN" altLang="en-US" sz="2800" b="1" dirty="0">
                <a:effectLst>
                  <a:outerShdw blurRad="38100" dist="38100" dir="2700000" algn="tl">
                    <a:srgbClr val="000000"/>
                  </a:outerShdw>
                </a:effectLst>
                <a:latin typeface="Times New Roman" pitchFamily="18" charset="0"/>
                <a:ea typeface="楷体_GB2312" pitchFamily="49" charset="-122"/>
              </a:rPr>
              <a:t>语言。</a:t>
            </a:r>
            <a:r>
              <a:rPr lang="en-US" altLang="zh-CN" sz="2800" b="1" dirty="0">
                <a:effectLst>
                  <a:outerShdw blurRad="38100" dist="38100" dir="2700000" algn="tl">
                    <a:srgbClr val="000000"/>
                  </a:outerShdw>
                </a:effectLst>
                <a:latin typeface="Times New Roman" pitchFamily="18" charset="0"/>
                <a:ea typeface="楷体_GB2312" pitchFamily="49" charset="-122"/>
              </a:rPr>
              <a:t>60</a:t>
            </a:r>
            <a:r>
              <a:rPr lang="zh-CN" altLang="en-US" sz="2800" b="1" dirty="0">
                <a:effectLst>
                  <a:outerShdw blurRad="38100" dist="38100" dir="2700000" algn="tl">
                    <a:srgbClr val="000000"/>
                  </a:outerShdw>
                </a:effectLst>
                <a:latin typeface="Times New Roman" pitchFamily="18" charset="0"/>
                <a:ea typeface="楷体_GB2312" pitchFamily="49" charset="-122"/>
              </a:rPr>
              <a:t>年代，巴克斯参加了</a:t>
            </a:r>
            <a:r>
              <a:rPr lang="en-US" altLang="zh-CN" sz="2800" b="1" dirty="0">
                <a:effectLst>
                  <a:outerShdw blurRad="38100" dist="38100" dir="2700000" algn="tl">
                    <a:srgbClr val="000000"/>
                  </a:outerShdw>
                </a:effectLst>
                <a:latin typeface="Times New Roman" pitchFamily="18" charset="0"/>
                <a:ea typeface="楷体_GB2312" pitchFamily="49" charset="-122"/>
              </a:rPr>
              <a:t>ALGOL</a:t>
            </a:r>
            <a:r>
              <a:rPr lang="zh-CN" altLang="en-US" sz="2800" b="1" dirty="0">
                <a:effectLst>
                  <a:outerShdw blurRad="38100" dist="38100" dir="2700000" algn="tl">
                    <a:srgbClr val="000000"/>
                  </a:outerShdw>
                </a:effectLst>
                <a:latin typeface="Times New Roman" pitchFamily="18" charset="0"/>
                <a:ea typeface="楷体_GB2312" pitchFamily="49" charset="-122"/>
              </a:rPr>
              <a:t>（算法语言）语言的设计工作，首先在</a:t>
            </a:r>
            <a:endParaRPr lang="en-US" altLang="zh-CN" sz="2800" b="1" dirty="0">
              <a:effectLst>
                <a:outerShdw blurRad="38100" dist="38100" dir="2700000" algn="tl">
                  <a:srgbClr val="000000"/>
                </a:outerShdw>
              </a:effectLst>
              <a:latin typeface="Times New Roman" pitchFamily="18" charset="0"/>
              <a:ea typeface="楷体_GB2312" pitchFamily="49" charset="-122"/>
            </a:endParaRPr>
          </a:p>
          <a:p>
            <a:pPr algn="dist" eaLnBrk="1" hangingPunct="1">
              <a:lnSpc>
                <a:spcPct val="120000"/>
              </a:lnSpc>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pic>
        <p:nvPicPr>
          <p:cNvPr id="19459" name="Picture 4" descr="20086151411204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0600" y="1903413"/>
            <a:ext cx="4286250" cy="3105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1524001" y="5300663"/>
            <a:ext cx="9337675" cy="1117600"/>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effectLst>
                  <a:outerShdw blurRad="38100" dist="38100" dir="2700000" algn="tl">
                    <a:srgbClr val="000000"/>
                  </a:outerShdw>
                </a:effectLst>
                <a:latin typeface="Times New Roman" pitchFamily="18" charset="0"/>
                <a:ea typeface="楷体_GB2312" pitchFamily="49" charset="-122"/>
              </a:rPr>
              <a:t>ALGOL-58</a:t>
            </a:r>
            <a:r>
              <a:rPr lang="zh-CN" altLang="en-US" sz="2800" b="1" dirty="0">
                <a:effectLst>
                  <a:outerShdw blurRad="38100" dist="38100" dir="2700000" algn="tl">
                    <a:srgbClr val="000000"/>
                  </a:outerShdw>
                </a:effectLst>
                <a:latin typeface="Times New Roman" pitchFamily="18" charset="0"/>
                <a:ea typeface="楷体_GB2312" pitchFamily="49" charset="-122"/>
              </a:rPr>
              <a:t>中实做出巴科斯范式，称为巴科斯范式，后为许多其他语言所采用。巴科斯于</a:t>
            </a:r>
            <a:r>
              <a:rPr lang="en-US" altLang="zh-CN" sz="2800" b="1" dirty="0">
                <a:effectLst>
                  <a:outerShdw blurRad="38100" dist="38100" dir="2700000" algn="tl">
                    <a:srgbClr val="000000"/>
                  </a:outerShdw>
                </a:effectLst>
                <a:latin typeface="Times New Roman" pitchFamily="18" charset="0"/>
                <a:ea typeface="楷体_GB2312" pitchFamily="49" charset="-122"/>
              </a:rPr>
              <a:t>1977</a:t>
            </a:r>
            <a:r>
              <a:rPr lang="zh-CN" altLang="en-US" sz="2800" b="1" dirty="0">
                <a:effectLst>
                  <a:outerShdw blurRad="38100" dist="38100" dir="2700000" algn="tl">
                    <a:srgbClr val="000000"/>
                  </a:outerShdw>
                </a:effectLst>
                <a:latin typeface="Times New Roman" pitchFamily="18" charset="0"/>
                <a:ea typeface="楷体_GB2312" pitchFamily="49" charset="-122"/>
              </a:rPr>
              <a:t>年获图灵奖。</a:t>
            </a:r>
            <a:r>
              <a:rPr lang="zh-CN" altLang="en-US" dirty="0">
                <a:latin typeface="Arial" charset="0"/>
              </a:rPr>
              <a:t> </a:t>
            </a:r>
          </a:p>
        </p:txBody>
      </p:sp>
    </p:spTree>
    <p:extLst>
      <p:ext uri="{BB962C8B-B14F-4D97-AF65-F5344CB8AC3E}">
        <p14:creationId xmlns:p14="http://schemas.microsoft.com/office/powerpoint/2010/main" val="1798368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048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20485"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20486"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B17C247-00CC-44CB-8495-1BAE69B047F3}"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0487" name="矩形 6"/>
          <p:cNvSpPr>
            <a:spLocks noChangeArrowheads="1"/>
          </p:cNvSpPr>
          <p:nvPr/>
        </p:nvSpPr>
        <p:spPr bwMode="auto">
          <a:xfrm>
            <a:off x="2063751" y="1484314"/>
            <a:ext cx="7777163"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nSpc>
                <a:spcPct val="110000"/>
              </a:lnSpc>
              <a:buClr>
                <a:schemeClr val="accent1"/>
              </a:buClr>
              <a:buSzPct val="80000"/>
              <a:buFont typeface="Wingdings 2" panose="05020102010507070707" pitchFamily="18" charset="2"/>
              <a:buNone/>
            </a:pPr>
            <a:r>
              <a:rPr lang="en-US" altLang="zh-CN" sz="2400" b="1">
                <a:solidFill>
                  <a:srgbClr val="FF9900"/>
                </a:solidFill>
                <a:latin typeface="Times New Roman" panose="02020603050405020304" pitchFamily="18" charset="0"/>
                <a:ea typeface="黑体" panose="02010609060101010101" pitchFamily="49" charset="-122"/>
              </a:rPr>
              <a:t>ALGOL</a:t>
            </a:r>
            <a:r>
              <a:rPr lang="zh-CN" altLang="en-US" sz="2400" b="1">
                <a:solidFill>
                  <a:srgbClr val="FF9900"/>
                </a:solidFill>
                <a:latin typeface="Times New Roman" panose="02020603050405020304" pitchFamily="18" charset="0"/>
                <a:ea typeface="黑体" panose="02010609060101010101" pitchFamily="49" charset="-122"/>
              </a:rPr>
              <a:t>语言 </a:t>
            </a:r>
            <a:r>
              <a:rPr lang="en-US" altLang="zh-CN" sz="2400" b="1">
                <a:solidFill>
                  <a:srgbClr val="FF9900"/>
                </a:solidFill>
                <a:latin typeface="Times New Roman" panose="02020603050405020304" pitchFamily="18" charset="0"/>
                <a:ea typeface="黑体" panose="02010609060101010101" pitchFamily="49" charset="-122"/>
              </a:rPr>
              <a:t>(ALGOrithmic Language </a:t>
            </a:r>
            <a:r>
              <a:rPr lang="zh-CN" altLang="en-US" sz="2400" b="1">
                <a:solidFill>
                  <a:srgbClr val="FF9900"/>
                </a:solidFill>
                <a:latin typeface="Times New Roman" panose="02020603050405020304" pitchFamily="18" charset="0"/>
                <a:ea typeface="黑体" panose="02010609060101010101" pitchFamily="49" charset="-122"/>
              </a:rPr>
              <a:t>算法语言</a:t>
            </a:r>
            <a:r>
              <a:rPr lang="en-US" altLang="zh-CN" sz="2400" b="1">
                <a:solidFill>
                  <a:srgbClr val="FF9900"/>
                </a:solidFill>
                <a:latin typeface="Times New Roman" panose="02020603050405020304" pitchFamily="18" charset="0"/>
                <a:ea typeface="黑体" panose="02010609060101010101" pitchFamily="49" charset="-122"/>
              </a:rPr>
              <a:t>)</a:t>
            </a:r>
          </a:p>
          <a:p>
            <a:pPr>
              <a:lnSpc>
                <a:spcPct val="110000"/>
              </a:lnSpc>
              <a:buClr>
                <a:schemeClr val="accent1"/>
              </a:buClr>
              <a:buSzPct val="80000"/>
              <a:buFont typeface="Wingdings 2" panose="05020102010507070707" pitchFamily="18" charset="2"/>
              <a:buNone/>
            </a:pPr>
            <a:r>
              <a:rPr lang="en-US" altLang="zh-CN" sz="2400" b="1">
                <a:latin typeface="Times New Roman" panose="02020603050405020304" pitchFamily="18" charset="0"/>
                <a:ea typeface="黑体" panose="02010609060101010101" pitchFamily="49" charset="-122"/>
              </a:rPr>
              <a:t>       1960</a:t>
            </a:r>
            <a:r>
              <a:rPr lang="zh-CN" altLang="en-US" sz="2400" b="1">
                <a:latin typeface="Times New Roman" panose="02020603050405020304" pitchFamily="18" charset="0"/>
                <a:ea typeface="黑体" panose="02010609060101010101" pitchFamily="49" charset="-122"/>
              </a:rPr>
              <a:t>年原西德应用数学和力学学会研制出来， 主要用于</a:t>
            </a:r>
            <a:r>
              <a:rPr lang="zh-CN" altLang="en-US" sz="2400" b="1">
                <a:solidFill>
                  <a:srgbClr val="FFC000"/>
                </a:solidFill>
                <a:latin typeface="Times New Roman" panose="02020603050405020304" pitchFamily="18" charset="0"/>
                <a:ea typeface="黑体" panose="02010609060101010101" pitchFamily="49" charset="-122"/>
              </a:rPr>
              <a:t>科学计算</a:t>
            </a:r>
            <a:r>
              <a:rPr lang="zh-CN" altLang="en-US" sz="2400" b="1">
                <a:latin typeface="Times New Roman" panose="02020603050405020304" pitchFamily="18" charset="0"/>
                <a:ea typeface="黑体" panose="02010609060101010101" pitchFamily="49" charset="-122"/>
              </a:rPr>
              <a:t>，它第一次采用形式化语法描述体系 </a:t>
            </a:r>
            <a:r>
              <a:rPr lang="en-US" altLang="zh-CN" sz="2400" b="1">
                <a:latin typeface="Times New Roman" panose="02020603050405020304" pitchFamily="18" charset="0"/>
                <a:ea typeface="黑体" panose="02010609060101010101" pitchFamily="49" charset="-122"/>
              </a:rPr>
              <a:t>——BNF</a:t>
            </a:r>
            <a:r>
              <a:rPr lang="zh-CN" altLang="en-US" sz="2400" b="1">
                <a:latin typeface="Times New Roman" panose="02020603050405020304" pitchFamily="18" charset="0"/>
                <a:ea typeface="黑体" panose="02010609060101010101" pitchFamily="49" charset="-122"/>
              </a:rPr>
              <a:t>范式（巴科斯</a:t>
            </a:r>
            <a:r>
              <a:rPr lang="en-US" altLang="zh-CN" sz="2400" b="1">
                <a:latin typeface="Times New Roman" panose="02020603050405020304" pitchFamily="18" charset="0"/>
                <a:ea typeface="黑体" panose="02010609060101010101" pitchFamily="49" charset="-122"/>
              </a:rPr>
              <a:t>—</a:t>
            </a:r>
            <a:r>
              <a:rPr lang="zh-CN" altLang="en-US" sz="2400" b="1">
                <a:latin typeface="Times New Roman" panose="02020603050405020304" pitchFamily="18" charset="0"/>
                <a:ea typeface="黑体" panose="02010609060101010101" pitchFamily="49" charset="-122"/>
              </a:rPr>
              <a:t>瑙尔范式） 。</a:t>
            </a:r>
          </a:p>
        </p:txBody>
      </p:sp>
      <p:sp>
        <p:nvSpPr>
          <p:cNvPr id="8" name="矩形 7"/>
          <p:cNvSpPr>
            <a:spLocks noChangeArrowheads="1"/>
          </p:cNvSpPr>
          <p:nvPr/>
        </p:nvSpPr>
        <p:spPr bwMode="auto">
          <a:xfrm>
            <a:off x="1774826" y="3644901"/>
            <a:ext cx="889317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just" eaLnBrk="1" hangingPunct="1">
              <a:lnSpc>
                <a:spcPct val="120000"/>
              </a:lnSpc>
              <a:spcBef>
                <a:spcPct val="0"/>
              </a:spcBef>
              <a:buFontTx/>
              <a:buNone/>
            </a:pP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标识符</a:t>
            </a: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字母</a:t>
            </a: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标识符</a:t>
            </a: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字母</a:t>
            </a: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标识符</a:t>
            </a: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数字</a:t>
            </a:r>
            <a:r>
              <a:rPr lang="en-US" altLang="zh-CN" sz="2400" b="1" dirty="0">
                <a:solidFill>
                  <a:srgbClr val="0000FF"/>
                </a:solidFill>
                <a:latin typeface="Times New Roman" panose="02020603050405020304" pitchFamily="18" charset="0"/>
                <a:ea typeface="楷体_GB2312" pitchFamily="49" charset="-122"/>
              </a:rPr>
              <a:t>〉      </a:t>
            </a:r>
          </a:p>
          <a:p>
            <a:pPr algn="just" eaLnBrk="1" hangingPunct="1">
              <a:lnSpc>
                <a:spcPct val="120000"/>
              </a:lnSpc>
              <a:spcBef>
                <a:spcPct val="0"/>
              </a:spcBef>
              <a:buFontTx/>
              <a:buNone/>
            </a:pPr>
            <a:r>
              <a:rPr lang="en-US" altLang="zh-CN" sz="2400" b="1" dirty="0">
                <a:solidFill>
                  <a:srgbClr val="0000FF"/>
                </a:solidFill>
                <a:latin typeface="Times New Roman" panose="02020603050405020304" pitchFamily="18" charset="0"/>
                <a:ea typeface="楷体_GB2312" pitchFamily="49" charset="-122"/>
              </a:rPr>
              <a:t></a:t>
            </a:r>
          </a:p>
          <a:p>
            <a:pPr algn="just" eaLnBrk="1" hangingPunct="1">
              <a:lnSpc>
                <a:spcPct val="120000"/>
              </a:lnSpc>
              <a:spcBef>
                <a:spcPct val="0"/>
              </a:spcBef>
              <a:buFontTx/>
              <a:buNone/>
            </a:pP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字母</a:t>
            </a:r>
            <a:r>
              <a:rPr lang="en-US" altLang="zh-CN" sz="2400" b="1" dirty="0">
                <a:solidFill>
                  <a:srgbClr val="0000FF"/>
                </a:solidFill>
                <a:latin typeface="Times New Roman" panose="02020603050405020304" pitchFamily="18" charset="0"/>
                <a:ea typeface="楷体_GB2312" pitchFamily="49" charset="-122"/>
              </a:rPr>
              <a:t>〉∷=A|B|C|D|…|</a:t>
            </a:r>
            <a:r>
              <a:rPr lang="en-US" altLang="zh-CN" sz="2400" b="1" dirty="0" err="1">
                <a:solidFill>
                  <a:srgbClr val="0000FF"/>
                </a:solidFill>
                <a:latin typeface="Times New Roman" panose="02020603050405020304" pitchFamily="18" charset="0"/>
                <a:ea typeface="楷体_GB2312" pitchFamily="49" charset="-122"/>
              </a:rPr>
              <a:t>Z|a|b|c|d</a:t>
            </a:r>
            <a:r>
              <a:rPr lang="en-US" altLang="zh-CN" sz="2400" b="1" dirty="0">
                <a:solidFill>
                  <a:srgbClr val="0000FF"/>
                </a:solidFill>
                <a:latin typeface="Times New Roman" panose="02020603050405020304" pitchFamily="18" charset="0"/>
                <a:ea typeface="楷体_GB2312" pitchFamily="49" charset="-122"/>
              </a:rPr>
              <a:t>|…|z</a:t>
            </a:r>
          </a:p>
          <a:p>
            <a:pPr algn="just" eaLnBrk="1" hangingPunct="1">
              <a:lnSpc>
                <a:spcPct val="120000"/>
              </a:lnSpc>
              <a:spcBef>
                <a:spcPct val="0"/>
              </a:spcBef>
              <a:buFontTx/>
              <a:buNone/>
            </a:pPr>
            <a:r>
              <a:rPr lang="en-US" altLang="zh-CN" sz="2400" b="1" dirty="0">
                <a:solidFill>
                  <a:srgbClr val="0000FF"/>
                </a:solidFill>
                <a:latin typeface="Times New Roman" panose="02020603050405020304" pitchFamily="18" charset="0"/>
                <a:ea typeface="楷体_GB2312" pitchFamily="49" charset="-122"/>
              </a:rPr>
              <a:t>〈</a:t>
            </a:r>
            <a:r>
              <a:rPr lang="zh-CN" altLang="en-US" sz="2400" b="1" dirty="0">
                <a:solidFill>
                  <a:srgbClr val="0000FF"/>
                </a:solidFill>
                <a:latin typeface="Times New Roman" panose="02020603050405020304" pitchFamily="18" charset="0"/>
                <a:ea typeface="楷体_GB2312" pitchFamily="49" charset="-122"/>
              </a:rPr>
              <a:t>数字</a:t>
            </a:r>
            <a:r>
              <a:rPr lang="en-US" altLang="zh-CN" sz="2400" b="1" dirty="0">
                <a:solidFill>
                  <a:srgbClr val="0000FF"/>
                </a:solidFill>
                <a:latin typeface="Times New Roman" panose="02020603050405020304" pitchFamily="18" charset="0"/>
                <a:ea typeface="楷体_GB2312" pitchFamily="49" charset="-122"/>
              </a:rPr>
              <a:t>〉∷=0|1|2|…|9</a:t>
            </a:r>
            <a:r>
              <a:rPr lang="en-US" altLang="zh-CN" sz="2400" b="1" dirty="0">
                <a:solidFill>
                  <a:srgbClr val="0000FF"/>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489427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3000376" y="1844676"/>
            <a:ext cx="64801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zh-CN" altLang="en-US" sz="1800" b="1">
                <a:latin typeface="Times New Roman" panose="02020603050405020304" pitchFamily="18" charset="0"/>
                <a:ea typeface="宋体" panose="02010600030101010101" pitchFamily="2" charset="-122"/>
              </a:rPr>
              <a:t>      </a:t>
            </a:r>
            <a:r>
              <a:rPr lang="en-US" altLang="zh-CN" sz="2800" b="1">
                <a:latin typeface="Times New Roman" panose="02020603050405020304" pitchFamily="18" charset="0"/>
                <a:ea typeface="宋体" panose="02010600030101010101" pitchFamily="2" charset="-122"/>
              </a:rPr>
              <a:t>FORTRAN</a:t>
            </a:r>
            <a:r>
              <a:rPr lang="zh-CN" altLang="en-US" sz="2800" b="1">
                <a:latin typeface="Times New Roman" panose="02020603050405020304" pitchFamily="18" charset="0"/>
                <a:ea typeface="宋体" panose="02010600030101010101" pitchFamily="2" charset="-122"/>
              </a:rPr>
              <a:t>编译程序产生时，编译技术方法还缺乏理论基础，</a:t>
            </a:r>
            <a:r>
              <a:rPr lang="en-US" altLang="zh-CN" sz="2800" b="1">
                <a:latin typeface="Times New Roman" panose="02020603050405020304" pitchFamily="18" charset="0"/>
                <a:ea typeface="宋体" panose="02010600030101010101" pitchFamily="2" charset="-122"/>
              </a:rPr>
              <a:t>1960</a:t>
            </a:r>
            <a:r>
              <a:rPr lang="zh-CN" altLang="en-US" sz="2800" b="1">
                <a:latin typeface="Times New Roman" panose="02020603050405020304" pitchFamily="18" charset="0"/>
                <a:ea typeface="宋体" panose="02010600030101010101" pitchFamily="2" charset="-122"/>
              </a:rPr>
              <a:t>年</a:t>
            </a:r>
            <a:r>
              <a:rPr lang="en-US" altLang="zh-CN" sz="2800" b="1">
                <a:latin typeface="Times New Roman" panose="02020603050405020304" pitchFamily="18" charset="0"/>
                <a:ea typeface="宋体" panose="02010600030101010101" pitchFamily="2" charset="-122"/>
              </a:rPr>
              <a:t>ALGOL60</a:t>
            </a:r>
            <a:r>
              <a:rPr lang="zh-CN" altLang="en-US" sz="2800" b="1">
                <a:latin typeface="Times New Roman" panose="02020603050405020304" pitchFamily="18" charset="0"/>
                <a:ea typeface="宋体" panose="02010600030101010101" pitchFamily="2" charset="-122"/>
              </a:rPr>
              <a:t>提出，并用巴科斯范式</a:t>
            </a:r>
            <a:r>
              <a:rPr lang="en-US" altLang="zh-CN" sz="2800" b="1">
                <a:latin typeface="Times New Roman" panose="02020603050405020304" pitchFamily="18" charset="0"/>
                <a:ea typeface="宋体" panose="02010600030101010101" pitchFamily="2" charset="-122"/>
              </a:rPr>
              <a:t>BNF</a:t>
            </a:r>
            <a:r>
              <a:rPr lang="zh-CN" altLang="en-US" sz="2800" b="1">
                <a:latin typeface="Times New Roman" panose="02020603050405020304" pitchFamily="18" charset="0"/>
                <a:ea typeface="宋体" panose="02010600030101010101" pitchFamily="2" charset="-122"/>
              </a:rPr>
              <a:t>对语言语法进行严格定义，因而提出了高级程序设计语言编译程序技术方法，包括：简单优先法、算符优先法、</a:t>
            </a:r>
            <a:r>
              <a:rPr lang="en-US" altLang="zh-CN" sz="2800" b="1">
                <a:latin typeface="Times New Roman" panose="02020603050405020304" pitchFamily="18" charset="0"/>
                <a:ea typeface="宋体" panose="02010600030101010101" pitchFamily="2" charset="-122"/>
              </a:rPr>
              <a:t>LL</a:t>
            </a:r>
            <a:r>
              <a:rPr lang="zh-CN" altLang="en-US" sz="2800" b="1">
                <a:latin typeface="Times New Roman" panose="02020603050405020304" pitchFamily="18" charset="0"/>
                <a:ea typeface="宋体" panose="02010600030101010101" pitchFamily="2" charset="-122"/>
              </a:rPr>
              <a:t>分析法和</a:t>
            </a:r>
            <a:r>
              <a:rPr lang="en-US" altLang="zh-CN" sz="2800" b="1">
                <a:latin typeface="Times New Roman" panose="02020603050405020304" pitchFamily="18" charset="0"/>
                <a:ea typeface="宋体" panose="02010600030101010101" pitchFamily="2" charset="-122"/>
              </a:rPr>
              <a:t>LR</a:t>
            </a:r>
            <a:r>
              <a:rPr lang="zh-CN" altLang="en-US" sz="2800" b="1">
                <a:latin typeface="Times New Roman" panose="02020603050405020304" pitchFamily="18" charset="0"/>
                <a:ea typeface="宋体" panose="02010600030101010101" pitchFamily="2" charset="-122"/>
              </a:rPr>
              <a:t>分析法。</a:t>
            </a:r>
            <a:endParaRPr lang="zh-CN" altLang="en-US" sz="2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08761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253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22533"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22534"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BFA0E641-45D8-4860-AD51-A23B980289EC}"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2535" name="矩形 6"/>
          <p:cNvSpPr>
            <a:spLocks noChangeArrowheads="1"/>
          </p:cNvSpPr>
          <p:nvPr/>
        </p:nvSpPr>
        <p:spPr bwMode="auto">
          <a:xfrm>
            <a:off x="1847850" y="1700213"/>
            <a:ext cx="8459788"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nSpc>
                <a:spcPct val="130000"/>
              </a:lnSpc>
              <a:buClr>
                <a:schemeClr val="accent1"/>
              </a:buClr>
              <a:buSzPct val="80000"/>
              <a:buFont typeface="Wingdings 2" panose="05020102010507070707" pitchFamily="18" charset="2"/>
              <a:buNone/>
            </a:pPr>
            <a:r>
              <a:rPr lang="zh-CN" altLang="zh-CN" sz="2400" b="1">
                <a:latin typeface="Times New Roman" panose="02020603050405020304" pitchFamily="18" charset="0"/>
                <a:ea typeface="黑体" panose="02010609060101010101" pitchFamily="49" charset="-122"/>
              </a:rPr>
              <a:t>在60年代初期</a:t>
            </a:r>
            <a:r>
              <a:rPr lang="zh-CN" altLang="zh-CN" sz="2400" b="1">
                <a:solidFill>
                  <a:srgbClr val="0000FF"/>
                </a:solidFill>
                <a:latin typeface="Times New Roman" panose="02020603050405020304" pitchFamily="18" charset="0"/>
                <a:ea typeface="黑体" panose="02010609060101010101" pitchFamily="49" charset="-122"/>
              </a:rPr>
              <a:t>编译技术与理论</a:t>
            </a:r>
            <a:r>
              <a:rPr lang="zh-CN" altLang="zh-CN" sz="2400" b="1">
                <a:latin typeface="Times New Roman" panose="02020603050405020304" pitchFamily="18" charset="0"/>
                <a:ea typeface="黑体" panose="02010609060101010101" pitchFamily="49" charset="-122"/>
              </a:rPr>
              <a:t>研究受到高度重视，并得到发展，这也促使了多种新程序设计语言的研制。除了若干普通过程性程序设计语言外，还研制了一些其它风格的程序设计语言如：LISP、APL</a:t>
            </a:r>
            <a:r>
              <a:rPr lang="zh-CN" altLang="en-US" sz="2400" b="1">
                <a:latin typeface="Times New Roman" panose="02020603050405020304" pitchFamily="18" charset="0"/>
                <a:ea typeface="黑体" panose="02010609060101010101" pitchFamily="49" charset="-122"/>
              </a:rPr>
              <a:t>、</a:t>
            </a:r>
            <a:r>
              <a:rPr lang="en-US" altLang="zh-CN" sz="2400" b="1">
                <a:latin typeface="Times New Roman" panose="02020603050405020304" pitchFamily="18" charset="0"/>
                <a:ea typeface="黑体" panose="02010609060101010101" pitchFamily="49" charset="-122"/>
              </a:rPr>
              <a:t>BASIC</a:t>
            </a:r>
            <a:r>
              <a:rPr lang="zh-CN" altLang="zh-CN" sz="2400" b="1">
                <a:latin typeface="Times New Roman" panose="02020603050405020304" pitchFamily="18" charset="0"/>
                <a:ea typeface="黑体" panose="02010609060101010101" pitchFamily="49" charset="-122"/>
              </a:rPr>
              <a:t>等。</a:t>
            </a:r>
            <a:endParaRPr lang="zh-CN" altLang="en-US" sz="2400" b="1">
              <a:latin typeface="Times New Roman" panose="02020603050405020304" pitchFamily="18" charset="0"/>
              <a:ea typeface="黑体" panose="02010609060101010101" pitchFamily="49" charset="-122"/>
            </a:endParaRPr>
          </a:p>
        </p:txBody>
      </p:sp>
      <p:sp>
        <p:nvSpPr>
          <p:cNvPr id="22536" name="矩形 7"/>
          <p:cNvSpPr>
            <a:spLocks noChangeArrowheads="1"/>
          </p:cNvSpPr>
          <p:nvPr/>
        </p:nvSpPr>
        <p:spPr bwMode="auto">
          <a:xfrm>
            <a:off x="2279650" y="4149726"/>
            <a:ext cx="7488238"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just" eaLnBrk="1" hangingPunct="1">
              <a:lnSpc>
                <a:spcPct val="120000"/>
              </a:lnSpc>
              <a:spcBef>
                <a:spcPct val="0"/>
              </a:spcBef>
              <a:buFontTx/>
              <a:buNone/>
            </a:pPr>
            <a:r>
              <a:rPr lang="zh-CN" altLang="en-US" sz="1800" b="1">
                <a:solidFill>
                  <a:srgbClr val="FF9900"/>
                </a:solidFill>
                <a:latin typeface="Times New Roman" panose="02020603050405020304" pitchFamily="18" charset="0"/>
                <a:ea typeface="黑体" panose="02010609060101010101" pitchFamily="49" charset="-122"/>
              </a:rPr>
              <a:t> </a:t>
            </a:r>
            <a:r>
              <a:rPr lang="en-US" altLang="zh-CN" sz="2400" b="1">
                <a:solidFill>
                  <a:srgbClr val="0000FF"/>
                </a:solidFill>
                <a:latin typeface="Times New Roman" panose="02020603050405020304" pitchFamily="18" charset="0"/>
                <a:ea typeface="黑体" panose="02010609060101010101" pitchFamily="49" charset="-122"/>
              </a:rPr>
              <a:t>SIMULA</a:t>
            </a:r>
            <a:r>
              <a:rPr lang="zh-CN" altLang="en-US" sz="2400" b="1">
                <a:solidFill>
                  <a:srgbClr val="0000FF"/>
                </a:solidFill>
                <a:latin typeface="Times New Roman" panose="02020603050405020304" pitchFamily="18" charset="0"/>
                <a:ea typeface="黑体" panose="02010609060101010101" pitchFamily="49" charset="-122"/>
              </a:rPr>
              <a:t>语言     </a:t>
            </a:r>
            <a:r>
              <a:rPr lang="en-US" altLang="zh-CN" sz="2400" b="1">
                <a:solidFill>
                  <a:srgbClr val="0000FF"/>
                </a:solidFill>
                <a:latin typeface="Times New Roman" panose="02020603050405020304" pitchFamily="18" charset="0"/>
                <a:ea typeface="黑体" panose="02010609060101010101" pitchFamily="49" charset="-122"/>
              </a:rPr>
              <a:t>(</a:t>
            </a:r>
            <a:r>
              <a:rPr lang="zh-CN" altLang="en-US" sz="2400" b="1">
                <a:solidFill>
                  <a:srgbClr val="0000FF"/>
                </a:solidFill>
                <a:latin typeface="Times New Roman" panose="02020603050405020304" pitchFamily="18" charset="0"/>
                <a:ea typeface="黑体" panose="02010609060101010101" pitchFamily="49" charset="-122"/>
              </a:rPr>
              <a:t>仿真语言</a:t>
            </a:r>
            <a:r>
              <a:rPr lang="en-US" altLang="zh-CN" sz="2400" b="1">
                <a:solidFill>
                  <a:srgbClr val="0000FF"/>
                </a:solidFill>
                <a:latin typeface="Times New Roman" panose="02020603050405020304" pitchFamily="18" charset="0"/>
                <a:ea typeface="黑体" panose="02010609060101010101" pitchFamily="49" charset="-122"/>
              </a:rPr>
              <a:t>)</a:t>
            </a:r>
          </a:p>
          <a:p>
            <a:pPr algn="just" eaLnBrk="1" hangingPunct="1">
              <a:lnSpc>
                <a:spcPct val="120000"/>
              </a:lnSpc>
              <a:spcBef>
                <a:spcPct val="0"/>
              </a:spcBef>
              <a:buFontTx/>
              <a:buNone/>
            </a:pPr>
            <a:r>
              <a:rPr lang="en-US" altLang="zh-CN" sz="2400" b="1">
                <a:latin typeface="Times New Roman" panose="02020603050405020304" pitchFamily="18" charset="0"/>
                <a:ea typeface="黑体" panose="02010609060101010101" pitchFamily="49" charset="-122"/>
              </a:rPr>
              <a:t>1967</a:t>
            </a:r>
            <a:r>
              <a:rPr lang="zh-CN" altLang="en-US" sz="2400" b="1">
                <a:latin typeface="Times New Roman" panose="02020603050405020304" pitchFamily="18" charset="0"/>
                <a:ea typeface="黑体" panose="02010609060101010101" pitchFamily="49" charset="-122"/>
              </a:rPr>
              <a:t>年由挪威计算机中心研制，是一种仿真  问题语言，它首先提出类的概念，影响了</a:t>
            </a:r>
            <a:r>
              <a:rPr lang="en-US" altLang="zh-CN" sz="2400" b="1">
                <a:latin typeface="Times New Roman" panose="02020603050405020304" pitchFamily="18" charset="0"/>
                <a:ea typeface="黑体" panose="02010609060101010101" pitchFamily="49" charset="-122"/>
              </a:rPr>
              <a:t>C++/Smalltalk</a:t>
            </a:r>
            <a:r>
              <a:rPr lang="zh-CN" altLang="en-US" sz="2400" b="1">
                <a:latin typeface="Times New Roman" panose="02020603050405020304" pitchFamily="18" charset="0"/>
                <a:ea typeface="黑体" panose="02010609060101010101" pitchFamily="49" charset="-122"/>
              </a:rPr>
              <a:t>等语言。</a:t>
            </a:r>
          </a:p>
        </p:txBody>
      </p:sp>
    </p:spTree>
    <p:extLst>
      <p:ext uri="{BB962C8B-B14F-4D97-AF65-F5344CB8AC3E}">
        <p14:creationId xmlns:p14="http://schemas.microsoft.com/office/powerpoint/2010/main" val="2875342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
          <p:cNvSpPr>
            <a:spLocks noChangeArrowheads="1"/>
          </p:cNvSpPr>
          <p:nvPr/>
        </p:nvSpPr>
        <p:spPr bwMode="auto">
          <a:xfrm>
            <a:off x="2351088" y="2662238"/>
            <a:ext cx="7129462"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just">
              <a:lnSpc>
                <a:spcPct val="130000"/>
              </a:lnSpc>
              <a:buClr>
                <a:schemeClr val="accent1"/>
              </a:buClr>
              <a:buSzPct val="80000"/>
              <a:buFont typeface="Wingdings 2" panose="05020102010507070707" pitchFamily="18" charset="2"/>
              <a:buNone/>
            </a:pPr>
            <a:r>
              <a:rPr lang="zh-CN" altLang="en-US" sz="2400" b="1">
                <a:latin typeface="Times New Roman" panose="02020603050405020304" pitchFamily="18" charset="0"/>
                <a:ea typeface="黑体" panose="02010609060101010101" pitchFamily="49" charset="-122"/>
              </a:rPr>
              <a:t>         结构化程序设计思想，即任何程序都可以用顺序、选择、循环这三种结构语句来构造。从</a:t>
            </a:r>
            <a:r>
              <a:rPr lang="en-US" altLang="zh-CN" sz="2400" b="1">
                <a:latin typeface="Times New Roman" panose="02020603050405020304" pitchFamily="18" charset="0"/>
                <a:ea typeface="黑体" panose="02010609060101010101" pitchFamily="49" charset="-122"/>
              </a:rPr>
              <a:t>1968</a:t>
            </a:r>
            <a:r>
              <a:rPr lang="zh-CN" altLang="en-US" sz="2400" b="1">
                <a:latin typeface="Times New Roman" panose="02020603050405020304" pitchFamily="18" charset="0"/>
                <a:ea typeface="黑体" panose="02010609060101010101" pitchFamily="49" charset="-122"/>
              </a:rPr>
              <a:t>年开始，不同的结构程序设计语言陆续问世，如：</a:t>
            </a:r>
            <a:r>
              <a:rPr lang="en-US" altLang="zh-CN" sz="2400" b="1">
                <a:latin typeface="Times New Roman" panose="02020603050405020304" pitchFamily="18" charset="0"/>
                <a:ea typeface="黑体" panose="02010609060101010101" pitchFamily="49" charset="-122"/>
              </a:rPr>
              <a:t>PASCAL</a:t>
            </a:r>
            <a:r>
              <a:rPr lang="zh-CN" altLang="en-US" sz="2400" b="1">
                <a:latin typeface="Times New Roman" panose="02020603050405020304" pitchFamily="18" charset="0"/>
                <a:ea typeface="黑体" panose="02010609060101010101" pitchFamily="49" charset="-122"/>
              </a:rPr>
              <a:t>、</a:t>
            </a:r>
            <a:r>
              <a:rPr lang="en-US" altLang="zh-CN" sz="2400" b="1">
                <a:latin typeface="Times New Roman" panose="02020603050405020304" pitchFamily="18" charset="0"/>
                <a:ea typeface="黑体" panose="02010609060101010101" pitchFamily="49" charset="-122"/>
              </a:rPr>
              <a:t>Ada</a:t>
            </a:r>
            <a:r>
              <a:rPr lang="zh-CN" altLang="en-US" sz="2400" b="1">
                <a:latin typeface="Times New Roman" panose="02020603050405020304" pitchFamily="18" charset="0"/>
                <a:ea typeface="黑体" panose="02010609060101010101" pitchFamily="49" charset="-122"/>
              </a:rPr>
              <a:t>、</a:t>
            </a:r>
            <a:r>
              <a:rPr lang="en-US" altLang="zh-CN" sz="2400" b="1">
                <a:latin typeface="Times New Roman" panose="02020603050405020304" pitchFamily="18" charset="0"/>
                <a:ea typeface="黑体" panose="02010609060101010101" pitchFamily="49" charset="-122"/>
              </a:rPr>
              <a:t>C</a:t>
            </a:r>
            <a:r>
              <a:rPr lang="zh-CN" altLang="en-US" sz="2400" b="1">
                <a:latin typeface="Times New Roman" panose="02020603050405020304" pitchFamily="18" charset="0"/>
                <a:ea typeface="黑体" panose="02010609060101010101" pitchFamily="49" charset="-122"/>
              </a:rPr>
              <a:t>等</a:t>
            </a:r>
          </a:p>
        </p:txBody>
      </p:sp>
    </p:spTree>
    <p:extLst>
      <p:ext uri="{BB962C8B-B14F-4D97-AF65-F5344CB8AC3E}">
        <p14:creationId xmlns:p14="http://schemas.microsoft.com/office/powerpoint/2010/main" val="2380476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457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24581"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24582"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94E1FC16-7B7D-4CB4-B981-45B1FC38C9E3}"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4583" name="矩形 6"/>
          <p:cNvSpPr>
            <a:spLocks noChangeArrowheads="1"/>
          </p:cNvSpPr>
          <p:nvPr/>
        </p:nvSpPr>
        <p:spPr bwMode="auto">
          <a:xfrm>
            <a:off x="2351089" y="1527176"/>
            <a:ext cx="770572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buClr>
                <a:schemeClr val="accent1"/>
              </a:buClr>
              <a:buSzPct val="80000"/>
              <a:buFont typeface="Wingdings 2" panose="05020102010507070707" pitchFamily="18" charset="2"/>
              <a:buNone/>
            </a:pPr>
            <a:r>
              <a:rPr lang="en-US" altLang="zh-CN" sz="2400" b="1">
                <a:solidFill>
                  <a:srgbClr val="FF9900"/>
                </a:solidFill>
                <a:latin typeface="Times New Roman" panose="02020603050405020304" pitchFamily="18" charset="0"/>
                <a:ea typeface="黑体" panose="02010609060101010101" pitchFamily="49" charset="-122"/>
              </a:rPr>
              <a:t>PASCAL</a:t>
            </a:r>
            <a:r>
              <a:rPr lang="zh-CN" altLang="en-US" sz="2400" b="1">
                <a:solidFill>
                  <a:srgbClr val="FF9900"/>
                </a:solidFill>
                <a:latin typeface="Times New Roman" panose="02020603050405020304" pitchFamily="18" charset="0"/>
                <a:ea typeface="黑体" panose="02010609060101010101" pitchFamily="49" charset="-122"/>
              </a:rPr>
              <a:t>语言</a:t>
            </a:r>
          </a:p>
          <a:p>
            <a:pPr>
              <a:buClr>
                <a:schemeClr val="accent1"/>
              </a:buClr>
              <a:buSzPct val="80000"/>
              <a:buFont typeface="Wingdings 2" panose="05020102010507070707" pitchFamily="18" charset="2"/>
              <a:buNone/>
            </a:pPr>
            <a:r>
              <a:rPr lang="zh-CN" altLang="en-US" sz="2400" b="1">
                <a:latin typeface="Times New Roman" panose="02020603050405020304" pitchFamily="18" charset="0"/>
                <a:ea typeface="黑体" panose="02010609060101010101" pitchFamily="49" charset="-122"/>
              </a:rPr>
              <a:t>       以法国数学家</a:t>
            </a:r>
            <a:r>
              <a:rPr lang="en-US" altLang="zh-CN" sz="2400" b="1">
                <a:latin typeface="Times New Roman" panose="02020603050405020304" pitchFamily="18" charset="0"/>
                <a:ea typeface="黑体" panose="02010609060101010101" pitchFamily="49" charset="-122"/>
              </a:rPr>
              <a:t>PASCAL</a:t>
            </a:r>
            <a:r>
              <a:rPr lang="zh-CN" altLang="en-US" sz="2400" b="1">
                <a:latin typeface="Times New Roman" panose="02020603050405020304" pitchFamily="18" charset="0"/>
                <a:ea typeface="黑体" panose="02010609060101010101" pitchFamily="49" charset="-122"/>
              </a:rPr>
              <a:t>命名，在</a:t>
            </a:r>
            <a:r>
              <a:rPr lang="en-US" altLang="zh-CN" sz="2400" b="1">
                <a:latin typeface="Times New Roman" panose="02020603050405020304" pitchFamily="18" charset="0"/>
                <a:ea typeface="黑体" panose="02010609060101010101" pitchFamily="49" charset="-122"/>
              </a:rPr>
              <a:t>70</a:t>
            </a:r>
            <a:r>
              <a:rPr lang="zh-CN" altLang="en-US" sz="2400" b="1">
                <a:latin typeface="Times New Roman" panose="02020603050405020304" pitchFamily="18" charset="0"/>
                <a:ea typeface="黑体" panose="02010609060101010101" pitchFamily="49" charset="-122"/>
              </a:rPr>
              <a:t>年代初由瑞士工业大学 </a:t>
            </a:r>
            <a:r>
              <a:rPr lang="en-US" altLang="zh-CN" sz="2400" b="1">
                <a:latin typeface="Times New Roman" panose="02020603050405020304" pitchFamily="18" charset="0"/>
                <a:ea typeface="黑体" panose="02010609060101010101" pitchFamily="49" charset="-122"/>
              </a:rPr>
              <a:t>N•Wirth</a:t>
            </a:r>
            <a:r>
              <a:rPr lang="zh-CN" altLang="en-US" sz="2400" b="1">
                <a:latin typeface="Times New Roman" panose="02020603050405020304" pitchFamily="18" charset="0"/>
                <a:ea typeface="黑体" panose="02010609060101010101" pitchFamily="49" charset="-122"/>
              </a:rPr>
              <a:t>创建。以前的数据结构就是用</a:t>
            </a:r>
            <a:r>
              <a:rPr lang="en-US" altLang="zh-CN" sz="2400" b="1">
                <a:latin typeface="Times New Roman" panose="02020603050405020304" pitchFamily="18" charset="0"/>
                <a:ea typeface="黑体" panose="02010609060101010101" pitchFamily="49" charset="-122"/>
              </a:rPr>
              <a:t>PASCAL</a:t>
            </a:r>
            <a:r>
              <a:rPr lang="zh-CN" altLang="en-US" sz="2400" b="1">
                <a:latin typeface="Times New Roman" panose="02020603050405020304" pitchFamily="18" charset="0"/>
                <a:ea typeface="黑体" panose="02010609060101010101" pitchFamily="49" charset="-122"/>
              </a:rPr>
              <a:t>来写程序的。</a:t>
            </a:r>
          </a:p>
          <a:p>
            <a:pPr>
              <a:buClr>
                <a:schemeClr val="accent1"/>
              </a:buClr>
              <a:buSzPct val="80000"/>
              <a:buFont typeface="Wingdings 2" panose="05020102010507070707" pitchFamily="18" charset="2"/>
              <a:buNone/>
            </a:pPr>
            <a:endParaRPr lang="zh-CN" altLang="en-US" sz="2400" b="1">
              <a:latin typeface="Times New Roman" panose="02020603050405020304" pitchFamily="18" charset="0"/>
              <a:ea typeface="黑体" panose="02010609060101010101" pitchFamily="49" charset="-122"/>
            </a:endParaRPr>
          </a:p>
          <a:p>
            <a:pPr>
              <a:buClr>
                <a:schemeClr val="accent1"/>
              </a:buClr>
              <a:buSzPct val="80000"/>
              <a:buFont typeface="Wingdings 2" panose="05020102010507070707" pitchFamily="18" charset="2"/>
              <a:buNone/>
            </a:pPr>
            <a:r>
              <a:rPr lang="zh-CN" altLang="en-US" sz="2400" b="1">
                <a:solidFill>
                  <a:srgbClr val="FF9900"/>
                </a:solidFill>
                <a:latin typeface="Times New Roman" panose="02020603050405020304" pitchFamily="18" charset="0"/>
                <a:ea typeface="黑体" panose="02010609060101010101" pitchFamily="49" charset="-122"/>
              </a:rPr>
              <a:t> </a:t>
            </a:r>
            <a:r>
              <a:rPr lang="en-US" altLang="zh-CN" sz="2400" b="1">
                <a:solidFill>
                  <a:srgbClr val="FF9900"/>
                </a:solidFill>
                <a:latin typeface="Times New Roman" panose="02020603050405020304" pitchFamily="18" charset="0"/>
                <a:ea typeface="黑体" panose="02010609060101010101" pitchFamily="49" charset="-122"/>
              </a:rPr>
              <a:t>C</a:t>
            </a:r>
            <a:r>
              <a:rPr lang="zh-CN" altLang="en-US" sz="2400" b="1">
                <a:solidFill>
                  <a:srgbClr val="FF9900"/>
                </a:solidFill>
                <a:latin typeface="Times New Roman" panose="02020603050405020304" pitchFamily="18" charset="0"/>
                <a:ea typeface="黑体" panose="02010609060101010101" pitchFamily="49" charset="-122"/>
              </a:rPr>
              <a:t>语言</a:t>
            </a:r>
          </a:p>
          <a:p>
            <a:pPr>
              <a:buClr>
                <a:schemeClr val="accent1"/>
              </a:buClr>
              <a:buSzPct val="80000"/>
              <a:buFont typeface="Wingdings 2" panose="05020102010507070707" pitchFamily="18" charset="2"/>
              <a:buNone/>
            </a:pPr>
            <a:r>
              <a:rPr lang="zh-CN" altLang="en-US" sz="2400" b="1">
                <a:latin typeface="Times New Roman" panose="02020603050405020304" pitchFamily="18" charset="0"/>
                <a:ea typeface="黑体" panose="02010609060101010101" pitchFamily="49" charset="-122"/>
              </a:rPr>
              <a:t>       取自于</a:t>
            </a:r>
            <a:r>
              <a:rPr lang="en-US" altLang="zh-CN" sz="2400" b="1">
                <a:latin typeface="Times New Roman" panose="02020603050405020304" pitchFamily="18" charset="0"/>
                <a:ea typeface="黑体" panose="02010609060101010101" pitchFamily="49" charset="-122"/>
              </a:rPr>
              <a:t>BCPL</a:t>
            </a:r>
            <a:r>
              <a:rPr lang="zh-CN" altLang="en-US" sz="2400" b="1">
                <a:latin typeface="Times New Roman" panose="02020603050405020304" pitchFamily="18" charset="0"/>
                <a:ea typeface="黑体" panose="02010609060101010101" pitchFamily="49" charset="-122"/>
              </a:rPr>
              <a:t>语言第二个字母，于</a:t>
            </a:r>
            <a:r>
              <a:rPr lang="en-US" altLang="zh-CN" sz="2400" b="1">
                <a:latin typeface="Times New Roman" panose="02020603050405020304" pitchFamily="18" charset="0"/>
                <a:ea typeface="黑体" panose="02010609060101010101" pitchFamily="49" charset="-122"/>
              </a:rPr>
              <a:t>1972-1973</a:t>
            </a:r>
            <a:r>
              <a:rPr lang="zh-CN" altLang="en-US" sz="2400" b="1">
                <a:latin typeface="Times New Roman" panose="02020603050405020304" pitchFamily="18" charset="0"/>
                <a:ea typeface="黑体" panose="02010609060101010101" pitchFamily="49" charset="-122"/>
              </a:rPr>
              <a:t>年由美国贝尔实验室研制。</a:t>
            </a:r>
            <a:r>
              <a:rPr lang="en-US" altLang="zh-CN" sz="2400" b="1">
                <a:latin typeface="Times New Roman" panose="02020603050405020304" pitchFamily="18" charset="0"/>
                <a:ea typeface="黑体" panose="02010609060101010101" pitchFamily="49" charset="-122"/>
              </a:rPr>
              <a:t>C</a:t>
            </a:r>
            <a:r>
              <a:rPr lang="zh-CN" altLang="en-US" sz="2400" b="1">
                <a:latin typeface="Times New Roman" panose="02020603050405020304" pitchFamily="18" charset="0"/>
                <a:ea typeface="黑体" panose="02010609060101010101" pitchFamily="49" charset="-122"/>
              </a:rPr>
              <a:t>语言具有高级语言和低级语言的特征，应用十分广泛。</a:t>
            </a:r>
            <a:endParaRPr lang="zh-CN" altLang="en-US" sz="24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48005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560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25605"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25606"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7956B35A-19F8-4383-A48B-9F9FB0A7E2BE}"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5607" name="矩形 6"/>
          <p:cNvSpPr>
            <a:spLocks noChangeArrowheads="1"/>
          </p:cNvSpPr>
          <p:nvPr/>
        </p:nvSpPr>
        <p:spPr bwMode="auto">
          <a:xfrm>
            <a:off x="2495550" y="1484314"/>
            <a:ext cx="7704138"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latinLnBrk="1" hangingPunct="1">
              <a:spcBef>
                <a:spcPct val="0"/>
              </a:spcBef>
              <a:buFont typeface="Wingdings 2" panose="05020102010507070707" pitchFamily="18" charset="2"/>
              <a:buNone/>
            </a:pPr>
            <a:r>
              <a:rPr lang="zh-CN" altLang="en-US" sz="2800" b="1" dirty="0">
                <a:latin typeface="Arial" panose="020B0604020202020204" pitchFamily="34" charset="0"/>
                <a:ea typeface="宋体" panose="02010600030101010101" pitchFamily="2" charset="-122"/>
              </a:rPr>
              <a:t>      随着程序语言进一步发展，尤其结构化程序语言（如：</a:t>
            </a:r>
            <a:r>
              <a:rPr lang="en-US" altLang="zh-CN" sz="2800" b="1" dirty="0">
                <a:latin typeface="Arial" panose="020B0604020202020204" pitchFamily="34" charset="0"/>
                <a:ea typeface="宋体" panose="02010600030101010101" pitchFamily="2" charset="-122"/>
              </a:rPr>
              <a:t>PASCAL</a:t>
            </a:r>
            <a:r>
              <a:rPr lang="zh-CN" altLang="en-US" sz="2800" b="1" dirty="0">
                <a:latin typeface="Arial" panose="020B0604020202020204" pitchFamily="34" charset="0"/>
                <a:ea typeface="宋体" panose="02010600030101010101" pitchFamily="2" charset="-122"/>
              </a:rPr>
              <a:t>）的出现，人们开始用高级语言书写编译程序，开始研究编译自动化问题，词法分析自动构造，</a:t>
            </a:r>
            <a:r>
              <a:rPr lang="en-US" altLang="zh-CN" sz="2800" b="1" dirty="0">
                <a:latin typeface="Arial" panose="020B0604020202020204" pitchFamily="34" charset="0"/>
                <a:ea typeface="宋体" panose="02010600030101010101" pitchFamily="2" charset="-122"/>
              </a:rPr>
              <a:t>LR</a:t>
            </a:r>
            <a:r>
              <a:rPr lang="zh-CN" altLang="en-US" sz="2800" b="1" dirty="0">
                <a:latin typeface="Arial" panose="020B0604020202020204" pitchFamily="34" charset="0"/>
                <a:ea typeface="宋体" panose="02010600030101010101" pitchFamily="2" charset="-122"/>
              </a:rPr>
              <a:t>自动分析器构造等，还着手研究直接执行高级语言计算机。</a:t>
            </a:r>
          </a:p>
          <a:p>
            <a:pPr eaLnBrk="1" hangingPunct="1">
              <a:spcBef>
                <a:spcPct val="0"/>
              </a:spcBef>
              <a:buFont typeface="Wingdings 2" panose="05020102010507070707" pitchFamily="18" charset="2"/>
              <a:buNone/>
            </a:pPr>
            <a:r>
              <a:rPr lang="zh-CN" altLang="en-US" sz="2800" b="1" dirty="0">
                <a:latin typeface="Arial" panose="020B0604020202020204" pitchFamily="34" charset="0"/>
                <a:ea typeface="宋体" panose="02010600030101010101" pitchFamily="2" charset="-122"/>
              </a:rPr>
              <a:t>            我们相信随着计算机科学进一步发展，将会使编译方法有更新的发展。</a:t>
            </a:r>
          </a:p>
        </p:txBody>
      </p:sp>
    </p:spTree>
    <p:extLst>
      <p:ext uri="{BB962C8B-B14F-4D97-AF65-F5344CB8AC3E}">
        <p14:creationId xmlns:p14="http://schemas.microsoft.com/office/powerpoint/2010/main" val="4054114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998" y="1070900"/>
            <a:ext cx="9357293" cy="3724096"/>
          </a:xfrm>
          <a:prstGeom prst="rect">
            <a:avLst/>
          </a:prstGeom>
        </p:spPr>
        <p:txBody>
          <a:bodyPr wrap="square">
            <a:spAutoFit/>
          </a:bodyPr>
          <a:lstStyle/>
          <a:p>
            <a:pPr algn="ctr"/>
            <a:r>
              <a:rPr lang="zh-CN" altLang="en-US" sz="4400" b="1" dirty="0" smtClean="0">
                <a:solidFill>
                  <a:srgbClr val="FFC000"/>
                </a:solidFill>
                <a:latin typeface="华文新魏" panose="02010800040101010101" pitchFamily="2" charset="-122"/>
                <a:ea typeface="华文新魏" panose="02010800040101010101" pitchFamily="2" charset="-122"/>
              </a:rPr>
              <a:t>教学目标</a:t>
            </a:r>
            <a:endParaRPr lang="en-US" altLang="zh-CN" sz="4400" b="1" dirty="0" smtClean="0">
              <a:solidFill>
                <a:srgbClr val="FFC000"/>
              </a:solidFill>
              <a:latin typeface="华文新魏" panose="02010800040101010101" pitchFamily="2" charset="-122"/>
              <a:ea typeface="华文新魏" panose="02010800040101010101" pitchFamily="2" charset="-122"/>
            </a:endParaRPr>
          </a:p>
          <a:p>
            <a:r>
              <a:rPr lang="zh-CN" altLang="en-US" sz="3200" b="1" dirty="0" smtClean="0">
                <a:latin typeface="+mn-ea"/>
              </a:rPr>
              <a:t>（</a:t>
            </a:r>
            <a:r>
              <a:rPr lang="zh-CN" altLang="en-US" sz="3200" b="1" dirty="0">
                <a:latin typeface="+mn-ea"/>
              </a:rPr>
              <a:t>１</a:t>
            </a:r>
            <a:r>
              <a:rPr lang="zh-CN" altLang="en-US" sz="3200" b="1" dirty="0" smtClean="0">
                <a:latin typeface="+mn-ea"/>
              </a:rPr>
              <a:t>）了解</a:t>
            </a:r>
            <a:r>
              <a:rPr lang="zh-CN" altLang="en-US" sz="3200" b="1" dirty="0">
                <a:latin typeface="+mn-ea"/>
              </a:rPr>
              <a:t>程序设计语言的发展历程，了解编译技术的</a:t>
            </a:r>
            <a:r>
              <a:rPr lang="zh-CN" altLang="en-US" sz="3200" b="1" dirty="0" smtClean="0">
                <a:latin typeface="+mn-ea"/>
              </a:rPr>
              <a:t>发展史</a:t>
            </a:r>
            <a:endParaRPr lang="en-US" altLang="zh-CN" sz="3200" b="1" dirty="0" smtClean="0">
              <a:latin typeface="+mn-ea"/>
            </a:endParaRPr>
          </a:p>
          <a:p>
            <a:r>
              <a:rPr lang="zh-CN" altLang="en-US" sz="3200" b="1" dirty="0" smtClean="0">
                <a:latin typeface="+mn-ea"/>
              </a:rPr>
              <a:t>（</a:t>
            </a:r>
            <a:r>
              <a:rPr lang="zh-CN" altLang="en-US" sz="3200" b="1" dirty="0">
                <a:latin typeface="+mn-ea"/>
              </a:rPr>
              <a:t>２）了解程序设计语言的翻译</a:t>
            </a:r>
            <a:r>
              <a:rPr lang="zh-CN" altLang="en-US" sz="3200" b="1" dirty="0" smtClean="0">
                <a:latin typeface="+mn-ea"/>
              </a:rPr>
              <a:t>机制</a:t>
            </a:r>
            <a:endParaRPr lang="en-US" altLang="zh-CN" sz="3200" b="1" dirty="0" smtClean="0">
              <a:latin typeface="+mn-ea"/>
            </a:endParaRPr>
          </a:p>
          <a:p>
            <a:r>
              <a:rPr lang="zh-CN" altLang="en-US" sz="3200" b="1" dirty="0" smtClean="0">
                <a:latin typeface="+mn-ea"/>
              </a:rPr>
              <a:t>（</a:t>
            </a:r>
            <a:r>
              <a:rPr lang="zh-CN" altLang="en-US" sz="3200" b="1" dirty="0">
                <a:latin typeface="+mn-ea"/>
              </a:rPr>
              <a:t>３）通过实例了解编译</a:t>
            </a:r>
            <a:r>
              <a:rPr lang="zh-CN" altLang="en-US" sz="3200" b="1" dirty="0" smtClean="0">
                <a:latin typeface="+mn-ea"/>
              </a:rPr>
              <a:t>过程</a:t>
            </a:r>
            <a:endParaRPr lang="en-US" altLang="zh-CN" sz="3200" b="1" dirty="0" smtClean="0">
              <a:latin typeface="+mn-ea"/>
            </a:endParaRPr>
          </a:p>
          <a:p>
            <a:r>
              <a:rPr lang="zh-CN" altLang="en-US" sz="3200" b="1" dirty="0" smtClean="0">
                <a:latin typeface="+mn-ea"/>
              </a:rPr>
              <a:t>（</a:t>
            </a:r>
            <a:r>
              <a:rPr lang="zh-CN" altLang="en-US" sz="3200" b="1" dirty="0">
                <a:latin typeface="+mn-ea"/>
              </a:rPr>
              <a:t>４）自编译、交叉编译、自展、</a:t>
            </a:r>
            <a:r>
              <a:rPr lang="zh-CN" altLang="en-US" sz="3200" b="1" dirty="0" smtClean="0">
                <a:latin typeface="+mn-ea"/>
              </a:rPr>
              <a:t>移植</a:t>
            </a:r>
            <a:endParaRPr lang="en-US" altLang="zh-CN" sz="3200" b="1" dirty="0" smtClean="0">
              <a:latin typeface="+mn-ea"/>
            </a:endParaRPr>
          </a:p>
          <a:p>
            <a:r>
              <a:rPr lang="zh-CN" altLang="en-US" sz="3200" b="1" dirty="0" smtClean="0">
                <a:latin typeface="+mn-ea"/>
              </a:rPr>
              <a:t>（</a:t>
            </a:r>
            <a:r>
              <a:rPr lang="zh-CN" altLang="en-US" sz="3200" b="1" dirty="0">
                <a:latin typeface="+mn-ea"/>
              </a:rPr>
              <a:t>５）用户至上原则和等价原则的</a:t>
            </a:r>
            <a:r>
              <a:rPr lang="zh-CN" altLang="en-US" sz="3200" b="1" dirty="0" smtClean="0">
                <a:latin typeface="+mn-ea"/>
              </a:rPr>
              <a:t>讨论</a:t>
            </a:r>
            <a:endParaRPr lang="en-US" altLang="zh-CN" sz="3200" b="1" dirty="0">
              <a:latin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20</a:t>
            </a:fld>
            <a:endParaRPr lang="zh-CN" altLang="en-US"/>
          </a:p>
        </p:txBody>
      </p:sp>
      <p:sp>
        <p:nvSpPr>
          <p:cNvPr id="3" name="矩形 6"/>
          <p:cNvSpPr>
            <a:spLocks noChangeArrowheads="1"/>
          </p:cNvSpPr>
          <p:nvPr/>
        </p:nvSpPr>
        <p:spPr bwMode="auto">
          <a:xfrm>
            <a:off x="2412422" y="2450668"/>
            <a:ext cx="7704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latinLnBrk="1" hangingPunct="1">
              <a:spcBef>
                <a:spcPct val="0"/>
              </a:spcBef>
              <a:buFont typeface="Wingdings 2" panose="05020102010507070707" pitchFamily="18" charset="2"/>
              <a:buNone/>
            </a:pPr>
            <a:r>
              <a:rPr lang="zh-CN" altLang="en-US" sz="2800" b="1" dirty="0">
                <a:latin typeface="Arial" panose="020B0604020202020204" pitchFamily="34" charset="0"/>
                <a:ea typeface="宋体" panose="02010600030101010101" pitchFamily="2" charset="-122"/>
              </a:rPr>
              <a:t>      </a:t>
            </a:r>
            <a:r>
              <a:rPr lang="zh-CN" altLang="en-US" sz="5400" b="1" dirty="0" smtClean="0">
                <a:solidFill>
                  <a:srgbClr val="C00000"/>
                </a:solidFill>
                <a:latin typeface="Arial" panose="020B0604020202020204" pitchFamily="34" charset="0"/>
                <a:ea typeface="宋体" panose="02010600030101010101" pitchFamily="2" charset="-122"/>
              </a:rPr>
              <a:t>用户至上的原则</a:t>
            </a:r>
            <a:endParaRPr lang="zh-CN" altLang="en-US" sz="5400" b="1" dirty="0">
              <a:solidFill>
                <a:srgbClr val="C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250713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6627"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26629"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26630"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646A478-8B17-414A-8611-A34F099CADAC}"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631" name="Rectangle 4"/>
          <p:cNvSpPr>
            <a:spLocks noChangeArrowheads="1"/>
          </p:cNvSpPr>
          <p:nvPr/>
        </p:nvSpPr>
        <p:spPr bwMode="auto">
          <a:xfrm>
            <a:off x="1524001" y="1628775"/>
            <a:ext cx="889317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just" eaLnBrk="1" hangingPunct="1">
              <a:lnSpc>
                <a:spcPct val="120000"/>
              </a:lnSpc>
              <a:spcBef>
                <a:spcPct val="0"/>
              </a:spcBef>
              <a:buFontTx/>
              <a:buNone/>
            </a:pPr>
            <a:r>
              <a:rPr lang="zh-CN" altLang="en-US" sz="2800" b="1">
                <a:latin typeface="Times New Roman" panose="02020603050405020304" pitchFamily="18" charset="0"/>
                <a:ea typeface="楷体_GB2312" pitchFamily="49" charset="-122"/>
              </a:rPr>
              <a:t>     刚刚我们介绍了机器语言、汇编语言及高级程序设计语言，并且知道只有机器语言编的程序才能被计算机识别，为了能使汇编语言和高级程序设计语言编写的程序被计算机接受，必须将它们转换成具体的机器语言程序。我们将要介绍的汇编程序、解释程序和编译程序，也就是完成这种转换功能的</a:t>
            </a:r>
            <a:r>
              <a:rPr lang="zh-CN" altLang="en-US" sz="2800" b="1">
                <a:solidFill>
                  <a:srgbClr val="0000FF"/>
                </a:solidFill>
                <a:latin typeface="Times New Roman" panose="02020603050405020304" pitchFamily="18" charset="0"/>
                <a:ea typeface="楷体_GB2312" pitchFamily="49" charset="-122"/>
              </a:rPr>
              <a:t>翻译程序（语言处理程序）</a:t>
            </a:r>
          </a:p>
        </p:txBody>
      </p:sp>
    </p:spTree>
    <p:extLst>
      <p:ext uri="{BB962C8B-B14F-4D97-AF65-F5344CB8AC3E}">
        <p14:creationId xmlns:p14="http://schemas.microsoft.com/office/powerpoint/2010/main" val="4097515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1524001" y="476250"/>
            <a:ext cx="8893175" cy="559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just" eaLnBrk="1" hangingPunct="1">
              <a:lnSpc>
                <a:spcPct val="120000"/>
              </a:lnSpc>
              <a:spcBef>
                <a:spcPct val="0"/>
              </a:spcBef>
              <a:buFontTx/>
              <a:buNone/>
            </a:pPr>
            <a:r>
              <a:rPr lang="zh-CN" altLang="en-US" sz="2800" b="1">
                <a:solidFill>
                  <a:srgbClr val="0000FF"/>
                </a:solidFill>
                <a:latin typeface="Times New Roman" panose="02020603050405020304" pitchFamily="18" charset="0"/>
                <a:ea typeface="楷体_GB2312" pitchFamily="49" charset="-122"/>
              </a:rPr>
              <a:t>翻译程序（语言处理程序</a:t>
            </a:r>
            <a:r>
              <a:rPr lang="en-US" altLang="zh-CN" sz="2800" b="1">
                <a:solidFill>
                  <a:srgbClr val="0000FF"/>
                </a:solidFill>
                <a:latin typeface="Times New Roman" panose="02020603050405020304" pitchFamily="18" charset="0"/>
                <a:ea typeface="楷体_GB2312" pitchFamily="49" charset="-122"/>
              </a:rPr>
              <a:t>/</a:t>
            </a:r>
            <a:r>
              <a:rPr lang="zh-CN" altLang="en-US" sz="2800" b="1">
                <a:solidFill>
                  <a:srgbClr val="0000FF"/>
                </a:solidFill>
                <a:latin typeface="Times New Roman" panose="02020603050405020304" pitchFamily="18" charset="0"/>
                <a:ea typeface="楷体_GB2312" pitchFamily="49" charset="-122"/>
              </a:rPr>
              <a:t>语言处理器）</a:t>
            </a:r>
          </a:p>
          <a:p>
            <a:pPr algn="just" eaLnBrk="1" hangingPunct="1">
              <a:lnSpc>
                <a:spcPct val="120000"/>
              </a:lnSpc>
              <a:spcBef>
                <a:spcPct val="0"/>
              </a:spcBef>
              <a:buFontTx/>
              <a:buNone/>
            </a:pPr>
            <a:r>
              <a:rPr lang="zh-CN" altLang="en-US" sz="2800" b="1">
                <a:latin typeface="Times New Roman" panose="02020603050405020304" pitchFamily="18" charset="0"/>
                <a:ea typeface="楷体_GB2312" pitchFamily="49" charset="-122"/>
              </a:rPr>
              <a:t>         翻译程序（语言处理程序）</a:t>
            </a:r>
            <a:r>
              <a:rPr lang="zh-CN" altLang="en-US" sz="2800" b="1">
                <a:solidFill>
                  <a:srgbClr val="0000FF"/>
                </a:solidFill>
                <a:latin typeface="Times New Roman" panose="02020603050405020304" pitchFamily="18" charset="0"/>
                <a:ea typeface="楷体_GB2312" pitchFamily="49" charset="-122"/>
              </a:rPr>
              <a:t>一种</a:t>
            </a:r>
            <a:r>
              <a:rPr lang="zh-CN" altLang="en-US" sz="2800" b="1">
                <a:latin typeface="Times New Roman" panose="02020603050405020304" pitchFamily="18" charset="0"/>
                <a:ea typeface="楷体_GB2312" pitchFamily="49" charset="-122"/>
              </a:rPr>
              <a:t>将某种语言编写的程序（称为源程序）进行等价分析处理的</a:t>
            </a:r>
            <a:r>
              <a:rPr lang="zh-CN" altLang="en-US" sz="2800" b="1">
                <a:solidFill>
                  <a:srgbClr val="0000FF"/>
                </a:solidFill>
                <a:latin typeface="Times New Roman" panose="02020603050405020304" pitchFamily="18" charset="0"/>
                <a:ea typeface="楷体_GB2312" pitchFamily="49" charset="-122"/>
              </a:rPr>
              <a:t>程序</a:t>
            </a:r>
            <a:r>
              <a:rPr lang="zh-CN" altLang="en-US" sz="2800" b="1">
                <a:latin typeface="Times New Roman" panose="02020603050405020304" pitchFamily="18" charset="0"/>
                <a:ea typeface="楷体_GB2312" pitchFamily="49" charset="-122"/>
              </a:rPr>
              <a:t>，这种源程序可能被</a:t>
            </a:r>
            <a:r>
              <a:rPr lang="zh-CN" altLang="en-US" sz="2800" b="1">
                <a:solidFill>
                  <a:srgbClr val="0000FF"/>
                </a:solidFill>
                <a:latin typeface="Times New Roman" panose="02020603050405020304" pitchFamily="18" charset="0"/>
                <a:ea typeface="楷体_GB2312" pitchFamily="49" charset="-122"/>
              </a:rPr>
              <a:t>语言处理程序</a:t>
            </a:r>
            <a:r>
              <a:rPr lang="zh-CN" altLang="en-US" sz="2800" b="1">
                <a:latin typeface="Times New Roman" panose="02020603050405020304" pitchFamily="18" charset="0"/>
                <a:ea typeface="楷体_GB2312" pitchFamily="49" charset="-122"/>
              </a:rPr>
              <a:t>直接改造成另一种等价的语言程序（称为目标程序）， 或者在</a:t>
            </a:r>
            <a:r>
              <a:rPr lang="zh-CN" altLang="en-US" sz="2800" b="1">
                <a:solidFill>
                  <a:srgbClr val="0000FF"/>
                </a:solidFill>
                <a:latin typeface="Times New Roman" panose="02020603050405020304" pitchFamily="18" charset="0"/>
                <a:ea typeface="楷体_GB2312" pitchFamily="49" charset="-122"/>
              </a:rPr>
              <a:t>语言处理程序</a:t>
            </a:r>
            <a:r>
              <a:rPr lang="zh-CN" altLang="en-US" sz="2800" b="1">
                <a:latin typeface="Times New Roman" panose="02020603050405020304" pitchFamily="18" charset="0"/>
                <a:ea typeface="楷体_GB2312" pitchFamily="49" charset="-122"/>
              </a:rPr>
              <a:t>的分析处理下直接利用用户提供的输入执行源程序中指定的操作。</a:t>
            </a:r>
          </a:p>
          <a:p>
            <a:pPr algn="just" eaLnBrk="1" hangingPunct="1">
              <a:lnSpc>
                <a:spcPct val="120000"/>
              </a:lnSpc>
              <a:spcBef>
                <a:spcPct val="0"/>
              </a:spcBef>
              <a:buFontTx/>
              <a:buNone/>
            </a:pPr>
            <a:endParaRPr lang="zh-CN" altLang="en-US" sz="900" b="1">
              <a:latin typeface="Times New Roman" panose="02020603050405020304" pitchFamily="18" charset="0"/>
              <a:ea typeface="楷体_GB2312" pitchFamily="49" charset="-122"/>
            </a:endParaRPr>
          </a:p>
          <a:p>
            <a:pPr algn="just" eaLnBrk="1" hangingPunct="1">
              <a:lnSpc>
                <a:spcPct val="120000"/>
              </a:lnSpc>
              <a:spcBef>
                <a:spcPct val="0"/>
              </a:spcBef>
              <a:buFontTx/>
              <a:buNone/>
            </a:pPr>
            <a:r>
              <a:rPr lang="zh-CN" altLang="en-US" sz="2800" b="1">
                <a:solidFill>
                  <a:srgbClr val="0000FF"/>
                </a:solidFill>
                <a:latin typeface="Times New Roman" panose="02020603050405020304" pitchFamily="18" charset="0"/>
                <a:ea typeface="楷体_GB2312" pitchFamily="49" charset="-122"/>
              </a:rPr>
              <a:t>源语言</a:t>
            </a:r>
          </a:p>
          <a:p>
            <a:pPr algn="just" eaLnBrk="1" hangingPunct="1">
              <a:lnSpc>
                <a:spcPct val="120000"/>
              </a:lnSpc>
              <a:spcBef>
                <a:spcPct val="0"/>
              </a:spcBef>
              <a:buFontTx/>
              <a:buNone/>
            </a:pPr>
            <a:r>
              <a:rPr lang="zh-CN" altLang="en-US" sz="2800" b="1">
                <a:latin typeface="Times New Roman" panose="02020603050405020304" pitchFamily="18" charset="0"/>
                <a:ea typeface="楷体_GB2312" pitchFamily="49" charset="-122"/>
              </a:rPr>
              <a:t>       书写源程序的语言称为源语言。</a:t>
            </a:r>
            <a:endParaRPr lang="en-US" altLang="zh-CN" sz="2800" b="1">
              <a:latin typeface="Times New Roman" panose="02020603050405020304" pitchFamily="18" charset="0"/>
              <a:ea typeface="楷体_GB2312" pitchFamily="49" charset="-122"/>
            </a:endParaRPr>
          </a:p>
          <a:p>
            <a:pPr algn="just" eaLnBrk="1" hangingPunct="1">
              <a:lnSpc>
                <a:spcPct val="120000"/>
              </a:lnSpc>
              <a:spcBef>
                <a:spcPct val="0"/>
              </a:spcBef>
              <a:buFontTx/>
              <a:buNone/>
            </a:pPr>
            <a:endParaRPr lang="zh-CN" altLang="en-US" sz="900" b="1">
              <a:latin typeface="Times New Roman" panose="02020603050405020304" pitchFamily="18" charset="0"/>
              <a:ea typeface="楷体_GB2312" pitchFamily="49" charset="-122"/>
            </a:endParaRPr>
          </a:p>
          <a:p>
            <a:pPr algn="just" eaLnBrk="1" hangingPunct="1">
              <a:lnSpc>
                <a:spcPct val="120000"/>
              </a:lnSpc>
              <a:spcBef>
                <a:spcPct val="0"/>
              </a:spcBef>
              <a:buFontTx/>
              <a:buNone/>
            </a:pPr>
            <a:r>
              <a:rPr lang="zh-CN" altLang="en-US" sz="2800" b="1">
                <a:solidFill>
                  <a:srgbClr val="0000FF"/>
                </a:solidFill>
                <a:latin typeface="Times New Roman" panose="02020603050405020304" pitchFamily="18" charset="0"/>
                <a:ea typeface="楷体_GB2312" pitchFamily="49" charset="-122"/>
              </a:rPr>
              <a:t>目标语言</a:t>
            </a:r>
          </a:p>
          <a:p>
            <a:pPr algn="just" eaLnBrk="1" hangingPunct="1">
              <a:lnSpc>
                <a:spcPct val="120000"/>
              </a:lnSpc>
              <a:spcBef>
                <a:spcPct val="0"/>
              </a:spcBef>
              <a:buFontTx/>
              <a:buNone/>
            </a:pPr>
            <a:r>
              <a:rPr lang="zh-CN" altLang="en-US" sz="2800" b="1">
                <a:latin typeface="Times New Roman" panose="02020603050405020304" pitchFamily="18" charset="0"/>
                <a:ea typeface="楷体_GB2312" pitchFamily="49" charset="-122"/>
              </a:rPr>
              <a:t>       书写目标程序的语言称为目标语言。</a:t>
            </a:r>
            <a:r>
              <a:rPr lang="en-US" altLang="zh-CN" sz="2800" b="1">
                <a:latin typeface="Times New Roman" panose="02020603050405020304" pitchFamily="18" charset="0"/>
                <a:ea typeface="楷体_GB2312" pitchFamily="49" charset="-122"/>
              </a:rPr>
              <a:t> </a:t>
            </a:r>
            <a:endParaRPr lang="zh-CN" altLang="en-US" sz="2800" b="1">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36837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867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28677"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28678"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879272F8-732A-4724-B88C-7F826F2C58FC}"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7" name="矩形 6"/>
          <p:cNvSpPr/>
          <p:nvPr/>
        </p:nvSpPr>
        <p:spPr>
          <a:xfrm>
            <a:off x="3810000" y="2746375"/>
            <a:ext cx="4572000" cy="2074414"/>
          </a:xfrm>
          <a:prstGeom prst="rect">
            <a:avLst/>
          </a:prstGeom>
        </p:spPr>
        <p:txBody>
          <a:bodyPr>
            <a:spAutoFit/>
          </a:bodyPr>
          <a:lstStyle/>
          <a:p>
            <a:pPr marL="419100" indent="-382588">
              <a:lnSpc>
                <a:spcPct val="140000"/>
              </a:lnSpc>
              <a:spcBef>
                <a:spcPct val="20000"/>
              </a:spcBef>
              <a:buClr>
                <a:schemeClr val="accent1"/>
              </a:buClr>
              <a:buSzPct val="80000"/>
              <a:defRPr/>
            </a:pPr>
            <a:r>
              <a:rPr lang="zh-CN" altLang="en-US" sz="2800" b="1" dirty="0">
                <a:effectLst>
                  <a:outerShdw blurRad="38100" dist="38100" dir="2700000" algn="tl">
                    <a:srgbClr val="000000"/>
                  </a:outerShdw>
                </a:effectLst>
                <a:latin typeface="Times New Roman" pitchFamily="18" charset="0"/>
                <a:ea typeface="黑体" pitchFamily="49" charset="-122"/>
              </a:rPr>
              <a:t>汇    编    程    序</a:t>
            </a:r>
          </a:p>
          <a:p>
            <a:pPr marL="419100" indent="-382588">
              <a:lnSpc>
                <a:spcPct val="140000"/>
              </a:lnSpc>
              <a:spcBef>
                <a:spcPct val="20000"/>
              </a:spcBef>
              <a:buClr>
                <a:schemeClr val="accent1"/>
              </a:buClr>
              <a:buSzPct val="80000"/>
              <a:defRPr/>
            </a:pPr>
            <a:r>
              <a:rPr lang="zh-CN" altLang="en-US" sz="2800" b="1" dirty="0">
                <a:effectLst>
                  <a:outerShdw blurRad="38100" dist="38100" dir="2700000" algn="tl">
                    <a:srgbClr val="000000"/>
                  </a:outerShdw>
                </a:effectLst>
                <a:latin typeface="Times New Roman" pitchFamily="18" charset="0"/>
                <a:ea typeface="黑体" pitchFamily="49" charset="-122"/>
              </a:rPr>
              <a:t>  解    释    程    序</a:t>
            </a:r>
          </a:p>
          <a:p>
            <a:pPr marL="419100" indent="-382588">
              <a:lnSpc>
                <a:spcPct val="140000"/>
              </a:lnSpc>
              <a:spcBef>
                <a:spcPct val="20000"/>
              </a:spcBef>
              <a:buClr>
                <a:schemeClr val="accent1"/>
              </a:buClr>
              <a:buSzPct val="80000"/>
              <a:defRPr/>
            </a:pPr>
            <a:r>
              <a:rPr lang="zh-CN" altLang="en-US" sz="2800" b="1" dirty="0">
                <a:effectLst>
                  <a:outerShdw blurRad="38100" dist="38100" dir="2700000" algn="tl">
                    <a:srgbClr val="000000"/>
                  </a:outerShdw>
                </a:effectLst>
                <a:latin typeface="Times New Roman" pitchFamily="18" charset="0"/>
                <a:ea typeface="黑体" pitchFamily="49" charset="-122"/>
              </a:rPr>
              <a:t>编    译    程    序</a:t>
            </a:r>
          </a:p>
        </p:txBody>
      </p:sp>
    </p:spTree>
    <p:extLst>
      <p:ext uri="{BB962C8B-B14F-4D97-AF65-F5344CB8AC3E}">
        <p14:creationId xmlns:p14="http://schemas.microsoft.com/office/powerpoint/2010/main" val="40138206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2969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29701"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29702"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C92E724B-AFEE-4BD3-B528-BDD85618A665}"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7" name="Rectangle 4"/>
          <p:cNvSpPr>
            <a:spLocks noChangeArrowheads="1"/>
          </p:cNvSpPr>
          <p:nvPr/>
        </p:nvSpPr>
        <p:spPr bwMode="auto">
          <a:xfrm>
            <a:off x="1774826" y="1262064"/>
            <a:ext cx="8893175" cy="3711785"/>
          </a:xfrm>
          <a:prstGeom prst="rect">
            <a:avLst/>
          </a:prstGeom>
          <a:noFill/>
          <a:ln w="9525">
            <a:noFill/>
            <a:miter lim="800000"/>
            <a:headEnd/>
            <a:tailEnd/>
          </a:ln>
        </p:spPr>
        <p:txBody>
          <a:bodyPr>
            <a:spAutoFit/>
          </a:bodyPr>
          <a:lstStyle/>
          <a:p>
            <a:pPr eaLnBrk="1" hangingPunct="1">
              <a:lnSpc>
                <a:spcPct val="120000"/>
              </a:lnSpc>
              <a:defRPr/>
            </a:pP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汇编程序：</a:t>
            </a:r>
            <a:r>
              <a:rPr lang="zh-CN" altLang="en-US" sz="2800" b="1" dirty="0">
                <a:effectLst>
                  <a:outerShdw blurRad="38100" dist="38100" dir="2700000" algn="tl">
                    <a:srgbClr val="000000"/>
                  </a:outerShdw>
                </a:effectLst>
                <a:latin typeface="Times New Roman" pitchFamily="18" charset="0"/>
                <a:ea typeface="楷体_GB2312" pitchFamily="49" charset="-122"/>
              </a:rPr>
              <a:t>把汇编语言写的源程序翻译成机器语言的目标程序，这个翻译过程称为汇编。如图</a:t>
            </a:r>
            <a:r>
              <a:rPr lang="en-US" altLang="zh-CN" sz="2800" b="1" dirty="0">
                <a:effectLst>
                  <a:outerShdw blurRad="38100" dist="38100" dir="2700000" algn="tl">
                    <a:srgbClr val="000000"/>
                  </a:outerShdw>
                </a:effectLst>
                <a:latin typeface="Times New Roman" pitchFamily="18" charset="0"/>
                <a:ea typeface="楷体_GB2312" pitchFamily="49" charset="-122"/>
              </a:rPr>
              <a:t>1.1</a:t>
            </a:r>
            <a:r>
              <a:rPr lang="zh-CN" altLang="en-US" sz="2800" b="1" dirty="0">
                <a:effectLst>
                  <a:outerShdw blurRad="38100" dist="38100" dir="2700000" algn="tl">
                    <a:srgbClr val="000000"/>
                  </a:outerShdw>
                </a:effectLst>
                <a:latin typeface="Times New Roman" pitchFamily="18" charset="0"/>
                <a:ea typeface="楷体_GB2312" pitchFamily="49" charset="-122"/>
              </a:rPr>
              <a:t>：</a:t>
            </a:r>
          </a:p>
          <a:p>
            <a:pPr eaLnBrk="1" hangingPunct="1">
              <a:lnSpc>
                <a:spcPct val="120000"/>
              </a:lnSpc>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a:p>
            <a:pPr eaLnBrk="1" hangingPunct="1">
              <a:lnSpc>
                <a:spcPct val="120000"/>
              </a:lnSpc>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a:p>
            <a:pPr eaLnBrk="1" hangingPunct="1">
              <a:lnSpc>
                <a:spcPct val="12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p>
          <a:p>
            <a:pPr eaLnBrk="1" hangingPunct="1">
              <a:lnSpc>
                <a:spcPct val="120000"/>
              </a:lnSpc>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a:p>
            <a:pPr algn="ctr" eaLnBrk="1" hangingPunct="1">
              <a:lnSpc>
                <a:spcPct val="12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图</a:t>
            </a:r>
            <a:r>
              <a:rPr lang="en-US" altLang="zh-CN" sz="2800" b="1" dirty="0">
                <a:effectLst>
                  <a:outerShdw blurRad="38100" dist="38100" dir="2700000" algn="tl">
                    <a:srgbClr val="000000"/>
                  </a:outerShdw>
                </a:effectLst>
                <a:latin typeface="Times New Roman" pitchFamily="18" charset="0"/>
                <a:ea typeface="楷体_GB2312" pitchFamily="49" charset="-122"/>
              </a:rPr>
              <a:t>1.1    </a:t>
            </a:r>
            <a:r>
              <a:rPr lang="zh-CN" altLang="en-US" sz="2800" b="1" dirty="0">
                <a:effectLst>
                  <a:outerShdw blurRad="38100" dist="38100" dir="2700000" algn="tl">
                    <a:srgbClr val="000000"/>
                  </a:outerShdw>
                </a:effectLst>
                <a:latin typeface="Times New Roman" pitchFamily="18" charset="0"/>
                <a:ea typeface="楷体_GB2312" pitchFamily="49" charset="-122"/>
              </a:rPr>
              <a:t>汇编程序执行过程</a:t>
            </a:r>
          </a:p>
        </p:txBody>
      </p:sp>
      <p:grpSp>
        <p:nvGrpSpPr>
          <p:cNvPr id="29704" name="Group 21"/>
          <p:cNvGrpSpPr>
            <a:grpSpLocks/>
          </p:cNvGrpSpPr>
          <p:nvPr/>
        </p:nvGrpSpPr>
        <p:grpSpPr bwMode="auto">
          <a:xfrm>
            <a:off x="2855913" y="2420939"/>
            <a:ext cx="6051550" cy="1527175"/>
            <a:chOff x="430" y="3022"/>
            <a:chExt cx="4854" cy="1225"/>
          </a:xfrm>
        </p:grpSpPr>
        <p:sp>
          <p:nvSpPr>
            <p:cNvPr id="29705" name="Rectangle 5"/>
            <p:cNvSpPr>
              <a:spLocks noChangeArrowheads="1"/>
            </p:cNvSpPr>
            <p:nvPr/>
          </p:nvSpPr>
          <p:spPr bwMode="auto">
            <a:xfrm>
              <a:off x="430" y="3792"/>
              <a:ext cx="771" cy="454"/>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Arial" panose="020B0604020202020204" pitchFamily="34" charset="0"/>
                  <a:ea typeface="黑体" panose="02010609060101010101" pitchFamily="49" charset="-122"/>
                </a:rPr>
                <a:t>源程序</a:t>
              </a:r>
            </a:p>
          </p:txBody>
        </p:sp>
        <p:sp>
          <p:nvSpPr>
            <p:cNvPr id="29706" name="Line 11"/>
            <p:cNvSpPr>
              <a:spLocks noChangeShapeType="1"/>
            </p:cNvSpPr>
            <p:nvPr/>
          </p:nvSpPr>
          <p:spPr bwMode="auto">
            <a:xfrm>
              <a:off x="1201" y="4020"/>
              <a:ext cx="318"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707" name="Rectangle 14"/>
            <p:cNvSpPr>
              <a:spLocks noChangeArrowheads="1"/>
            </p:cNvSpPr>
            <p:nvPr/>
          </p:nvSpPr>
          <p:spPr bwMode="auto">
            <a:xfrm>
              <a:off x="1564" y="3793"/>
              <a:ext cx="998" cy="454"/>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Arial" panose="020B0604020202020204" pitchFamily="34" charset="0"/>
                  <a:ea typeface="黑体" panose="02010609060101010101" pitchFamily="49" charset="-122"/>
                </a:rPr>
                <a:t>汇编程序</a:t>
              </a:r>
            </a:p>
          </p:txBody>
        </p:sp>
        <p:sp>
          <p:nvSpPr>
            <p:cNvPr id="29708" name="Rectangle 15"/>
            <p:cNvSpPr>
              <a:spLocks noChangeArrowheads="1"/>
            </p:cNvSpPr>
            <p:nvPr/>
          </p:nvSpPr>
          <p:spPr bwMode="auto">
            <a:xfrm>
              <a:off x="2925" y="3793"/>
              <a:ext cx="998" cy="454"/>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Arial" panose="020B0604020202020204" pitchFamily="34" charset="0"/>
                  <a:ea typeface="黑体" panose="02010609060101010101" pitchFamily="49" charset="-122"/>
                </a:rPr>
                <a:t>目标程序</a:t>
              </a:r>
            </a:p>
          </p:txBody>
        </p:sp>
        <p:sp>
          <p:nvSpPr>
            <p:cNvPr id="29709" name="Line 16"/>
            <p:cNvSpPr>
              <a:spLocks noChangeShapeType="1"/>
            </p:cNvSpPr>
            <p:nvPr/>
          </p:nvSpPr>
          <p:spPr bwMode="auto">
            <a:xfrm>
              <a:off x="2562" y="4020"/>
              <a:ext cx="318"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710" name="Rectangle 17"/>
            <p:cNvSpPr>
              <a:spLocks noChangeArrowheads="1"/>
            </p:cNvSpPr>
            <p:nvPr/>
          </p:nvSpPr>
          <p:spPr bwMode="auto">
            <a:xfrm>
              <a:off x="4286" y="3793"/>
              <a:ext cx="998" cy="454"/>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Arial" panose="020B0604020202020204" pitchFamily="34" charset="0"/>
                  <a:ea typeface="黑体" panose="02010609060101010101" pitchFamily="49" charset="-122"/>
                </a:rPr>
                <a:t>结果数据</a:t>
              </a:r>
            </a:p>
          </p:txBody>
        </p:sp>
        <p:sp>
          <p:nvSpPr>
            <p:cNvPr id="29711" name="Line 18"/>
            <p:cNvSpPr>
              <a:spLocks noChangeShapeType="1"/>
            </p:cNvSpPr>
            <p:nvPr/>
          </p:nvSpPr>
          <p:spPr bwMode="auto">
            <a:xfrm>
              <a:off x="3922" y="4020"/>
              <a:ext cx="318"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712" name="Line 19"/>
            <p:cNvSpPr>
              <a:spLocks noChangeShapeType="1"/>
            </p:cNvSpPr>
            <p:nvPr/>
          </p:nvSpPr>
          <p:spPr bwMode="auto">
            <a:xfrm>
              <a:off x="3424" y="3476"/>
              <a:ext cx="0" cy="317"/>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9713" name="Rectangle 20"/>
            <p:cNvSpPr>
              <a:spLocks noChangeArrowheads="1"/>
            </p:cNvSpPr>
            <p:nvPr/>
          </p:nvSpPr>
          <p:spPr bwMode="auto">
            <a:xfrm>
              <a:off x="2925" y="3022"/>
              <a:ext cx="998" cy="454"/>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Arial" panose="020B0604020202020204" pitchFamily="34" charset="0"/>
                  <a:ea typeface="黑体" panose="02010609060101010101" pitchFamily="49" charset="-122"/>
                </a:rPr>
                <a:t>初始数据</a:t>
              </a:r>
            </a:p>
          </p:txBody>
        </p:sp>
      </p:grpSp>
    </p:spTree>
    <p:extLst>
      <p:ext uri="{BB962C8B-B14F-4D97-AF65-F5344CB8AC3E}">
        <p14:creationId xmlns:p14="http://schemas.microsoft.com/office/powerpoint/2010/main" val="2699885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072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0725"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0726"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9E659948-895D-441D-A3A6-56B094BA2FBD}"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30727" name="日期占位符 9"/>
          <p:cNvSpPr txBox="1">
            <a:spLocks/>
          </p:cNvSpPr>
          <p:nvPr/>
        </p:nvSpPr>
        <p:spPr bwMode="auto">
          <a:xfrm>
            <a:off x="1836738" y="54864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B80EE8DD-285F-41DA-BDB8-3390A8CC944C}" type="datetime1">
              <a:rPr lang="zh-CN" altLang="en-US" sz="1200">
                <a:solidFill>
                  <a:srgbClr val="898989"/>
                </a:solidFill>
                <a:latin typeface="楷体" panose="02010609060101010101" pitchFamily="49" charset="-122"/>
                <a:ea typeface="楷体" panose="02010609060101010101" pitchFamily="49" charset="-122"/>
              </a:rPr>
              <a:pPr eaLnBrk="1" hangingPunct="1">
                <a:spcBef>
                  <a:spcPct val="0"/>
                </a:spcBef>
                <a:buFontTx/>
                <a:buNone/>
              </a:pPr>
              <a:t>2021/2/26</a:t>
            </a:fld>
            <a:endParaRPr lang="zh-CN" altLang="en-US" sz="1200">
              <a:solidFill>
                <a:srgbClr val="898989"/>
              </a:solidFill>
              <a:latin typeface="楷体" panose="02010609060101010101" pitchFamily="49" charset="-122"/>
              <a:ea typeface="楷体" panose="02010609060101010101" pitchFamily="49" charset="-122"/>
            </a:endParaRPr>
          </a:p>
        </p:txBody>
      </p:sp>
      <p:sp>
        <p:nvSpPr>
          <p:cNvPr id="30728" name="灯片编号占位符 17"/>
          <p:cNvSpPr>
            <a:spLocks noGrp="1"/>
          </p:cNvSpPr>
          <p:nvPr>
            <p:ph type="sldNum" sz="quarter" idx="12"/>
          </p:nvPr>
        </p:nvSpPr>
        <p:spPr>
          <a:xfrm>
            <a:off x="9532938" y="5486401"/>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86729CE6-08D9-4693-917B-4A804470A50C}" type="slidenum">
              <a:rPr lang="zh-CN" altLang="en-US" sz="1200">
                <a:solidFill>
                  <a:srgbClr val="898989"/>
                </a:solidFill>
                <a:latin typeface="楷体" panose="02010609060101010101" pitchFamily="49" charset="-122"/>
                <a:ea typeface="楷体" panose="02010609060101010101" pitchFamily="49" charset="-122"/>
              </a:rPr>
              <a:pPr>
                <a:spcBef>
                  <a:spcPct val="0"/>
                </a:spcBef>
                <a:buFontTx/>
                <a:buNone/>
              </a:pPr>
              <a:t>25</a:t>
            </a:fld>
            <a:endParaRPr lang="zh-CN" altLang="en-US" sz="1200">
              <a:solidFill>
                <a:srgbClr val="898989"/>
              </a:solidFill>
              <a:latin typeface="楷体" panose="02010609060101010101" pitchFamily="49" charset="-122"/>
              <a:ea typeface="楷体" panose="02010609060101010101" pitchFamily="49" charset="-122"/>
            </a:endParaRPr>
          </a:p>
        </p:txBody>
      </p:sp>
      <p:sp>
        <p:nvSpPr>
          <p:cNvPr id="9" name="Rectangle 4"/>
          <p:cNvSpPr>
            <a:spLocks noChangeArrowheads="1"/>
          </p:cNvSpPr>
          <p:nvPr/>
        </p:nvSpPr>
        <p:spPr bwMode="auto">
          <a:xfrm>
            <a:off x="1774826" y="1341438"/>
            <a:ext cx="8640763" cy="4597400"/>
          </a:xfrm>
          <a:prstGeom prst="rect">
            <a:avLst/>
          </a:prstGeom>
          <a:noFill/>
          <a:ln w="9525">
            <a:noFill/>
            <a:miter lim="800000"/>
            <a:headEnd/>
            <a:tailEnd/>
          </a:ln>
          <a:effectLst/>
        </p:spPr>
        <p:txBody>
          <a:bodyPr>
            <a:spAutoFit/>
          </a:bodyPr>
          <a:lstStyle/>
          <a:p>
            <a:pPr eaLnBrk="1" hangingPunct="1">
              <a:lnSpc>
                <a:spcPct val="120000"/>
              </a:lnSpc>
              <a:defRPr/>
            </a:pPr>
            <a:r>
              <a:rPr lang="zh-CN" altLang="en-US" sz="2400" b="1" dirty="0">
                <a:solidFill>
                  <a:srgbClr val="0000FF"/>
                </a:solidFill>
                <a:effectLst>
                  <a:outerShdw blurRad="38100" dist="38100" dir="2700000" algn="tl">
                    <a:srgbClr val="000000"/>
                  </a:outerShdw>
                </a:effectLst>
                <a:latin typeface="楷体" pitchFamily="49" charset="-122"/>
                <a:ea typeface="楷体" pitchFamily="49" charset="-122"/>
              </a:rPr>
              <a:t>解释程序：</a:t>
            </a:r>
            <a:r>
              <a:rPr lang="zh-CN" altLang="en-US" sz="2400" b="1" dirty="0">
                <a:effectLst>
                  <a:outerShdw blurRad="38100" dist="38100" dir="2700000" algn="tl">
                    <a:srgbClr val="000000"/>
                  </a:outerShdw>
                </a:effectLst>
                <a:latin typeface="楷体" pitchFamily="49" charset="-122"/>
                <a:ea typeface="楷体" pitchFamily="49" charset="-122"/>
              </a:rPr>
              <a:t>将高级语言写的源程序作为输入数据，</a:t>
            </a:r>
            <a:r>
              <a:rPr lang="zh-CN" altLang="en-US" sz="2400" b="1" i="1" dirty="0">
                <a:solidFill>
                  <a:srgbClr val="0000FF"/>
                </a:solidFill>
                <a:effectLst>
                  <a:outerShdw blurRad="38100" dist="38100" dir="2700000" algn="tl">
                    <a:srgbClr val="000000"/>
                  </a:outerShdw>
                </a:effectLst>
                <a:latin typeface="楷体" pitchFamily="49" charset="-122"/>
                <a:ea typeface="楷体" pitchFamily="49" charset="-122"/>
              </a:rPr>
              <a:t>但并不产生目标程序</a:t>
            </a:r>
            <a:r>
              <a:rPr lang="zh-CN" altLang="en-US" sz="2400" b="1" dirty="0">
                <a:effectLst>
                  <a:outerShdw blurRad="38100" dist="38100" dir="2700000" algn="tl">
                    <a:srgbClr val="000000"/>
                  </a:outerShdw>
                </a:effectLst>
                <a:latin typeface="楷体" pitchFamily="49" charset="-122"/>
                <a:ea typeface="楷体" pitchFamily="49" charset="-122"/>
              </a:rPr>
              <a:t>，而是边解释边执行源程序本身的一种程序。如图</a:t>
            </a:r>
            <a:r>
              <a:rPr lang="en-US" altLang="zh-CN" sz="2400" b="1" dirty="0">
                <a:effectLst>
                  <a:outerShdw blurRad="38100" dist="38100" dir="2700000" algn="tl">
                    <a:srgbClr val="000000"/>
                  </a:outerShdw>
                </a:effectLst>
                <a:latin typeface="楷体" pitchFamily="49" charset="-122"/>
                <a:ea typeface="楷体" pitchFamily="49" charset="-122"/>
              </a:rPr>
              <a:t>1.2</a:t>
            </a:r>
            <a:r>
              <a:rPr lang="zh-CN" altLang="en-US" sz="2400" b="1" dirty="0">
                <a:effectLst>
                  <a:outerShdw blurRad="38100" dist="38100" dir="2700000" algn="tl">
                    <a:srgbClr val="000000"/>
                  </a:outerShdw>
                </a:effectLst>
                <a:latin typeface="楷体" pitchFamily="49" charset="-122"/>
                <a:ea typeface="楷体" pitchFamily="49" charset="-122"/>
              </a:rPr>
              <a:t>：</a:t>
            </a:r>
          </a:p>
          <a:p>
            <a:pPr eaLnBrk="1" hangingPunct="1">
              <a:lnSpc>
                <a:spcPct val="120000"/>
              </a:lnSpc>
              <a:defRPr/>
            </a:pPr>
            <a:endParaRPr lang="zh-CN" altLang="en-US" sz="2400" b="1" dirty="0">
              <a:effectLst>
                <a:outerShdw blurRad="38100" dist="38100" dir="2700000" algn="tl">
                  <a:srgbClr val="000000"/>
                </a:outerShdw>
              </a:effectLst>
              <a:latin typeface="楷体" pitchFamily="49" charset="-122"/>
              <a:ea typeface="楷体" pitchFamily="49" charset="-122"/>
            </a:endParaRPr>
          </a:p>
          <a:p>
            <a:pPr eaLnBrk="1" hangingPunct="1">
              <a:lnSpc>
                <a:spcPct val="120000"/>
              </a:lnSpc>
              <a:defRPr/>
            </a:pPr>
            <a:endParaRPr lang="zh-CN" altLang="en-US" sz="2400" b="1" dirty="0">
              <a:effectLst>
                <a:outerShdw blurRad="38100" dist="38100" dir="2700000" algn="tl">
                  <a:srgbClr val="000000"/>
                </a:outerShdw>
              </a:effectLst>
              <a:latin typeface="楷体" pitchFamily="49" charset="-122"/>
              <a:ea typeface="楷体" pitchFamily="49" charset="-122"/>
            </a:endParaRPr>
          </a:p>
          <a:p>
            <a:pPr eaLnBrk="1" hangingPunct="1">
              <a:lnSpc>
                <a:spcPct val="120000"/>
              </a:lnSpc>
              <a:defRPr/>
            </a:pPr>
            <a:r>
              <a:rPr lang="zh-CN" altLang="en-US" sz="2400" b="1" dirty="0">
                <a:effectLst>
                  <a:outerShdw blurRad="38100" dist="38100" dir="2700000" algn="tl">
                    <a:srgbClr val="000000"/>
                  </a:outerShdw>
                </a:effectLst>
                <a:latin typeface="楷体" pitchFamily="49" charset="-122"/>
                <a:ea typeface="楷体" pitchFamily="49" charset="-122"/>
              </a:rPr>
              <a:t>      </a:t>
            </a:r>
          </a:p>
          <a:p>
            <a:pPr eaLnBrk="1" hangingPunct="1">
              <a:lnSpc>
                <a:spcPct val="120000"/>
              </a:lnSpc>
              <a:defRPr/>
            </a:pPr>
            <a:endParaRPr lang="zh-CN" altLang="en-US" sz="2400" b="1" dirty="0">
              <a:effectLst>
                <a:outerShdw blurRad="38100" dist="38100" dir="2700000" algn="tl">
                  <a:srgbClr val="000000"/>
                </a:outerShdw>
              </a:effectLst>
              <a:latin typeface="楷体" pitchFamily="49" charset="-122"/>
              <a:ea typeface="楷体" pitchFamily="49" charset="-122"/>
            </a:endParaRPr>
          </a:p>
          <a:p>
            <a:pPr algn="ctr" eaLnBrk="1" hangingPunct="1">
              <a:lnSpc>
                <a:spcPct val="120000"/>
              </a:lnSpc>
              <a:defRPr/>
            </a:pPr>
            <a:r>
              <a:rPr lang="zh-CN" altLang="en-US" sz="2400" b="1" dirty="0">
                <a:effectLst>
                  <a:outerShdw blurRad="38100" dist="38100" dir="2700000" algn="tl">
                    <a:srgbClr val="000000"/>
                  </a:outerShdw>
                </a:effectLst>
                <a:latin typeface="楷体" pitchFamily="49" charset="-122"/>
                <a:ea typeface="楷体" pitchFamily="49" charset="-122"/>
              </a:rPr>
              <a:t>图</a:t>
            </a:r>
            <a:r>
              <a:rPr lang="en-US" altLang="zh-CN" sz="2400" b="1" dirty="0">
                <a:effectLst>
                  <a:outerShdw blurRad="38100" dist="38100" dir="2700000" algn="tl">
                    <a:srgbClr val="000000"/>
                  </a:outerShdw>
                </a:effectLst>
                <a:latin typeface="楷体" pitchFamily="49" charset="-122"/>
                <a:ea typeface="楷体" pitchFamily="49" charset="-122"/>
              </a:rPr>
              <a:t>1.2    </a:t>
            </a:r>
            <a:r>
              <a:rPr lang="zh-CN" altLang="en-US" sz="2400" b="1" dirty="0">
                <a:effectLst>
                  <a:outerShdw blurRad="38100" dist="38100" dir="2700000" algn="tl">
                    <a:srgbClr val="000000"/>
                  </a:outerShdw>
                </a:effectLst>
                <a:latin typeface="楷体" pitchFamily="49" charset="-122"/>
                <a:ea typeface="楷体" pitchFamily="49" charset="-122"/>
              </a:rPr>
              <a:t>解释程序执行过程</a:t>
            </a:r>
          </a:p>
          <a:p>
            <a:pPr>
              <a:lnSpc>
                <a:spcPct val="120000"/>
              </a:lnSpc>
              <a:spcBef>
                <a:spcPct val="20000"/>
              </a:spcBef>
              <a:buClr>
                <a:schemeClr val="accent1"/>
              </a:buClr>
              <a:buSzPct val="80000"/>
              <a:buFont typeface="Wingdings 2" pitchFamily="18" charset="2"/>
              <a:buNone/>
              <a:defRPr/>
            </a:pPr>
            <a:r>
              <a:rPr lang="zh-CN" altLang="en-US" sz="2400" b="1" dirty="0">
                <a:effectLst>
                  <a:outerShdw blurRad="38100" dist="38100" dir="2700000" algn="tl">
                    <a:srgbClr val="000000"/>
                  </a:outerShdw>
                </a:effectLst>
                <a:latin typeface="楷体" pitchFamily="49" charset="-122"/>
                <a:ea typeface="楷体" pitchFamily="49" charset="-122"/>
              </a:rPr>
              <a:t>    解释程序适合于会话型语言，如</a:t>
            </a:r>
            <a:r>
              <a:rPr lang="en-US" altLang="zh-CN" sz="2400" b="1" dirty="0">
                <a:effectLst>
                  <a:outerShdw blurRad="38100" dist="38100" dir="2700000" algn="tl">
                    <a:srgbClr val="000000"/>
                  </a:outerShdw>
                </a:effectLst>
                <a:latin typeface="楷体" pitchFamily="49" charset="-122"/>
                <a:ea typeface="楷体" pitchFamily="49" charset="-122"/>
              </a:rPr>
              <a:t>BASIC</a:t>
            </a:r>
            <a:r>
              <a:rPr lang="zh-CN" altLang="en-US" sz="2400" b="1" dirty="0">
                <a:effectLst>
                  <a:outerShdw blurRad="38100" dist="38100" dir="2700000" algn="tl">
                    <a:srgbClr val="000000"/>
                  </a:outerShdw>
                </a:effectLst>
                <a:latin typeface="楷体" pitchFamily="49" charset="-122"/>
                <a:ea typeface="楷体" pitchFamily="49" charset="-122"/>
              </a:rPr>
              <a:t>语言。解释程序主要优点是易于为用户提供调试功能，对源程序的语法分析及出错处理都很及时，但是解释程序执行速度较慢，运行效率低。</a:t>
            </a:r>
          </a:p>
        </p:txBody>
      </p:sp>
      <p:grpSp>
        <p:nvGrpSpPr>
          <p:cNvPr id="30730" name="Group 15"/>
          <p:cNvGrpSpPr>
            <a:grpSpLocks/>
          </p:cNvGrpSpPr>
          <p:nvPr/>
        </p:nvGrpSpPr>
        <p:grpSpPr bwMode="auto">
          <a:xfrm>
            <a:off x="4079875" y="2493963"/>
            <a:ext cx="4052888" cy="1295400"/>
            <a:chOff x="1020" y="1480"/>
            <a:chExt cx="2553" cy="816"/>
          </a:xfrm>
        </p:grpSpPr>
        <p:sp>
          <p:nvSpPr>
            <p:cNvPr id="30731" name="Rectangle 16"/>
            <p:cNvSpPr>
              <a:spLocks noChangeArrowheads="1"/>
            </p:cNvSpPr>
            <p:nvPr/>
          </p:nvSpPr>
          <p:spPr bwMode="auto">
            <a:xfrm>
              <a:off x="1202" y="1486"/>
              <a:ext cx="605" cy="356"/>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楷体" panose="02010609060101010101" pitchFamily="49" charset="-122"/>
                  <a:ea typeface="楷体" panose="02010609060101010101" pitchFamily="49" charset="-122"/>
                </a:rPr>
                <a:t>源程序</a:t>
              </a:r>
            </a:p>
          </p:txBody>
        </p:sp>
        <p:sp>
          <p:nvSpPr>
            <p:cNvPr id="30732" name="Line 17"/>
            <p:cNvSpPr>
              <a:spLocks noChangeShapeType="1"/>
            </p:cNvSpPr>
            <p:nvPr/>
          </p:nvSpPr>
          <p:spPr bwMode="auto">
            <a:xfrm>
              <a:off x="1814" y="1706"/>
              <a:ext cx="2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0733" name="Rectangle 18"/>
            <p:cNvSpPr>
              <a:spLocks noChangeArrowheads="1"/>
            </p:cNvSpPr>
            <p:nvPr/>
          </p:nvSpPr>
          <p:spPr bwMode="auto">
            <a:xfrm>
              <a:off x="2064" y="1480"/>
              <a:ext cx="453" cy="816"/>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楷体" panose="02010609060101010101" pitchFamily="49" charset="-122"/>
                  <a:ea typeface="楷体" panose="02010609060101010101" pitchFamily="49" charset="-122"/>
                </a:rPr>
                <a:t>解释</a:t>
              </a:r>
            </a:p>
            <a:p>
              <a:pPr algn="ctr" eaLnBrk="1" hangingPunct="1">
                <a:spcBef>
                  <a:spcPct val="0"/>
                </a:spcBef>
                <a:buFontTx/>
                <a:buNone/>
              </a:pPr>
              <a:r>
                <a:rPr lang="zh-CN" altLang="en-US" sz="2200" b="1">
                  <a:latin typeface="楷体" panose="02010609060101010101" pitchFamily="49" charset="-122"/>
                  <a:ea typeface="楷体" panose="02010609060101010101" pitchFamily="49" charset="-122"/>
                </a:rPr>
                <a:t>程序</a:t>
              </a:r>
            </a:p>
          </p:txBody>
        </p:sp>
        <p:sp>
          <p:nvSpPr>
            <p:cNvPr id="30734" name="Line 19"/>
            <p:cNvSpPr>
              <a:spLocks noChangeShapeType="1"/>
            </p:cNvSpPr>
            <p:nvPr/>
          </p:nvSpPr>
          <p:spPr bwMode="auto">
            <a:xfrm>
              <a:off x="1814" y="2115"/>
              <a:ext cx="2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0735" name="Rectangle 20"/>
            <p:cNvSpPr>
              <a:spLocks noChangeArrowheads="1"/>
            </p:cNvSpPr>
            <p:nvPr/>
          </p:nvSpPr>
          <p:spPr bwMode="auto">
            <a:xfrm>
              <a:off x="2789" y="1752"/>
              <a:ext cx="784" cy="357"/>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楷体" panose="02010609060101010101" pitchFamily="49" charset="-122"/>
                  <a:ea typeface="楷体" panose="02010609060101010101" pitchFamily="49" charset="-122"/>
                </a:rPr>
                <a:t>结果数据</a:t>
              </a:r>
            </a:p>
          </p:txBody>
        </p:sp>
        <p:sp>
          <p:nvSpPr>
            <p:cNvPr id="30736" name="Line 21"/>
            <p:cNvSpPr>
              <a:spLocks noChangeShapeType="1"/>
            </p:cNvSpPr>
            <p:nvPr/>
          </p:nvSpPr>
          <p:spPr bwMode="auto">
            <a:xfrm>
              <a:off x="2517" y="1933"/>
              <a:ext cx="25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0737" name="Rectangle 22"/>
            <p:cNvSpPr>
              <a:spLocks noChangeArrowheads="1"/>
            </p:cNvSpPr>
            <p:nvPr/>
          </p:nvSpPr>
          <p:spPr bwMode="auto">
            <a:xfrm>
              <a:off x="1020" y="1933"/>
              <a:ext cx="784" cy="357"/>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2200" b="1">
                  <a:latin typeface="楷体" panose="02010609060101010101" pitchFamily="49" charset="-122"/>
                  <a:ea typeface="楷体" panose="02010609060101010101" pitchFamily="49" charset="-122"/>
                </a:rPr>
                <a:t>初始数据</a:t>
              </a:r>
            </a:p>
          </p:txBody>
        </p:sp>
      </p:grpSp>
    </p:spTree>
    <p:extLst>
      <p:ext uri="{BB962C8B-B14F-4D97-AF65-F5344CB8AC3E}">
        <p14:creationId xmlns:p14="http://schemas.microsoft.com/office/powerpoint/2010/main" val="2120396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1747"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1749"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1750"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D0644319-9E53-4791-9A78-6129DBFF7345}"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7" name="矩形 6"/>
          <p:cNvSpPr/>
          <p:nvPr/>
        </p:nvSpPr>
        <p:spPr>
          <a:xfrm>
            <a:off x="2135188" y="2717800"/>
            <a:ext cx="7777162" cy="2160588"/>
          </a:xfrm>
          <a:prstGeom prst="rect">
            <a:avLst/>
          </a:prstGeom>
        </p:spPr>
        <p:txBody>
          <a:bodyPr>
            <a:spAutoFit/>
          </a:bodyPr>
          <a:lstStyle/>
          <a:p>
            <a:pPr eaLnBrk="1" hangingPunct="1">
              <a:lnSpc>
                <a:spcPct val="120000"/>
              </a:lnSpc>
              <a:defRPr/>
            </a:pPr>
            <a:r>
              <a:rPr lang="zh-CN" altLang="en-US" sz="2800" b="1" dirty="0">
                <a:solidFill>
                  <a:srgbClr val="0000FF"/>
                </a:solidFill>
                <a:effectLst>
                  <a:outerShdw blurRad="38100" dist="38100" dir="2700000" algn="tl">
                    <a:srgbClr val="000000"/>
                  </a:outerShdw>
                </a:effectLst>
                <a:latin typeface="楷体" pitchFamily="49" charset="-122"/>
                <a:ea typeface="楷体" pitchFamily="49" charset="-122"/>
              </a:rPr>
              <a:t>编译程序</a:t>
            </a:r>
            <a:r>
              <a:rPr lang="en-US" altLang="zh-CN" sz="2800" b="1" dirty="0">
                <a:solidFill>
                  <a:srgbClr val="0000FF"/>
                </a:solidFill>
                <a:effectLst>
                  <a:outerShdw blurRad="38100" dist="38100" dir="2700000" algn="tl">
                    <a:srgbClr val="000000"/>
                  </a:outerShdw>
                </a:effectLst>
                <a:latin typeface="楷体" pitchFamily="49" charset="-122"/>
                <a:ea typeface="楷体" pitchFamily="49" charset="-122"/>
              </a:rPr>
              <a:t>——</a:t>
            </a:r>
            <a:r>
              <a:rPr lang="en-US" altLang="zh-CN" sz="2800" b="1" dirty="0">
                <a:effectLst>
                  <a:outerShdw blurRad="38100" dist="38100" dir="2700000" algn="tl">
                    <a:srgbClr val="000000"/>
                  </a:outerShdw>
                </a:effectLst>
                <a:latin typeface="楷体" pitchFamily="49" charset="-122"/>
                <a:ea typeface="楷体" pitchFamily="49" charset="-122"/>
              </a:rPr>
              <a:t/>
            </a:r>
            <a:br>
              <a:rPr lang="en-US" altLang="zh-CN" sz="2800" b="1" dirty="0">
                <a:effectLst>
                  <a:outerShdw blurRad="38100" dist="38100" dir="2700000" algn="tl">
                    <a:srgbClr val="000000"/>
                  </a:outerShdw>
                </a:effectLst>
                <a:latin typeface="楷体" pitchFamily="49" charset="-122"/>
                <a:ea typeface="楷体" pitchFamily="49" charset="-122"/>
              </a:rPr>
            </a:br>
            <a:r>
              <a:rPr lang="en-US" altLang="zh-CN" sz="2800" b="1" dirty="0">
                <a:effectLst>
                  <a:outerShdw blurRad="38100" dist="38100" dir="2700000" algn="tl">
                    <a:srgbClr val="000000"/>
                  </a:outerShdw>
                </a:effectLst>
                <a:latin typeface="楷体" pitchFamily="49" charset="-122"/>
                <a:ea typeface="楷体" pitchFamily="49" charset="-122"/>
              </a:rPr>
              <a:t>        </a:t>
            </a:r>
            <a:r>
              <a:rPr lang="zh-CN" altLang="en-US" sz="2800" b="1" dirty="0">
                <a:effectLst>
                  <a:outerShdw blurRad="38100" dist="38100" dir="2700000" algn="tl">
                    <a:srgbClr val="000000"/>
                  </a:outerShdw>
                </a:effectLst>
                <a:latin typeface="楷体" pitchFamily="49" charset="-122"/>
                <a:ea typeface="楷体" pitchFamily="49" charset="-122"/>
              </a:rPr>
              <a:t>是将高级语言写的源程序翻译成目标语言（</a:t>
            </a:r>
            <a:r>
              <a:rPr lang="zh-CN" altLang="en-US" sz="2800" b="1" i="1" dirty="0">
                <a:solidFill>
                  <a:srgbClr val="0000FF"/>
                </a:solidFill>
                <a:effectLst>
                  <a:outerShdw blurRad="38100" dist="38100" dir="2700000" algn="tl">
                    <a:srgbClr val="000000"/>
                  </a:outerShdw>
                </a:effectLst>
                <a:latin typeface="楷体" pitchFamily="49" charset="-122"/>
                <a:ea typeface="楷体" pitchFamily="49" charset="-122"/>
              </a:rPr>
              <a:t>汇编语言、机器语言</a:t>
            </a:r>
            <a:r>
              <a:rPr lang="zh-CN" altLang="en-US" sz="2800" b="1" dirty="0">
                <a:effectLst>
                  <a:outerShdw blurRad="38100" dist="38100" dir="2700000" algn="tl">
                    <a:srgbClr val="000000"/>
                  </a:outerShdw>
                </a:effectLst>
                <a:latin typeface="楷体" pitchFamily="49" charset="-122"/>
                <a:ea typeface="楷体" pitchFamily="49" charset="-122"/>
              </a:rPr>
              <a:t>）的程序。这种翻译过程称为编译。</a:t>
            </a:r>
          </a:p>
        </p:txBody>
      </p:sp>
    </p:spTree>
    <p:extLst>
      <p:ext uri="{BB962C8B-B14F-4D97-AF65-F5344CB8AC3E}">
        <p14:creationId xmlns:p14="http://schemas.microsoft.com/office/powerpoint/2010/main" val="1655351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277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2773"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2774"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4DB53AE1-471D-4CF8-906A-ED2BEB97F7FB}"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32775" name="日期占位符 9"/>
          <p:cNvSpPr txBox="1">
            <a:spLocks/>
          </p:cNvSpPr>
          <p:nvPr/>
        </p:nvSpPr>
        <p:spPr bwMode="auto">
          <a:xfrm>
            <a:off x="1981200" y="6421439"/>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C6E2830B-56D7-4C14-96DE-6303B341A24A}" type="datetime1">
              <a:rPr lang="zh-CN" altLang="en-US" sz="1200">
                <a:solidFill>
                  <a:srgbClr val="898989"/>
                </a:solidFill>
                <a:latin typeface="华文细黑" panose="02010600040101010101" pitchFamily="2" charset="-122"/>
                <a:ea typeface="宋体" panose="02010600030101010101" pitchFamily="2" charset="-122"/>
              </a:rPr>
              <a:pPr eaLnBrk="1" hangingPunct="1">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32776" name="灯片编号占位符 17"/>
          <p:cNvSpPr>
            <a:spLocks noGrp="1"/>
          </p:cNvSpPr>
          <p:nvPr>
            <p:ph type="sldNum" sz="quarter" idx="12"/>
          </p:nvPr>
        </p:nvSpPr>
        <p:spPr>
          <a:xfrm>
            <a:off x="9677400" y="6421439"/>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B93AA00B-2EB6-4624-98C0-A7B8ABF0BF0F}"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27</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1" name="Rectangle 2"/>
          <p:cNvSpPr>
            <a:spLocks noChangeArrowheads="1"/>
          </p:cNvSpPr>
          <p:nvPr/>
        </p:nvSpPr>
        <p:spPr bwMode="auto">
          <a:xfrm>
            <a:off x="1774826" y="1196976"/>
            <a:ext cx="8137525" cy="1439863"/>
          </a:xfrm>
          <a:prstGeom prst="rect">
            <a:avLst/>
          </a:prstGeom>
          <a:noFill/>
          <a:ln w="9525">
            <a:noFill/>
            <a:miter lim="800000"/>
            <a:headEnd/>
            <a:tailEnd/>
          </a:ln>
          <a:effectLst/>
        </p:spPr>
        <p:txBody>
          <a:bodyPr/>
          <a:lstStyle/>
          <a:p>
            <a:pPr marL="419100" indent="-382588" algn="just" fontAlgn="ctr">
              <a:lnSpc>
                <a:spcPct val="120000"/>
              </a:lnSpc>
              <a:spcBef>
                <a:spcPct val="20000"/>
              </a:spcBef>
              <a:buClr>
                <a:schemeClr val="accent1"/>
              </a:buClr>
              <a:buSzPct val="80000"/>
              <a:defRPr/>
            </a:pPr>
            <a:r>
              <a:rPr lang="zh-CN" altLang="en-US" sz="2800" b="1" dirty="0">
                <a:solidFill>
                  <a:srgbClr val="0000FF"/>
                </a:solidFill>
                <a:effectLst>
                  <a:outerShdw blurRad="38100" dist="38100" dir="2700000" algn="tl">
                    <a:srgbClr val="000000"/>
                  </a:outerShdw>
                </a:effectLst>
                <a:latin typeface="Times New Roman" pitchFamily="18" charset="0"/>
                <a:ea typeface="黑体" pitchFamily="49" charset="-122"/>
              </a:rPr>
              <a:t>编译程序</a:t>
            </a:r>
          </a:p>
        </p:txBody>
      </p:sp>
      <p:grpSp>
        <p:nvGrpSpPr>
          <p:cNvPr id="32778" name="Group 6"/>
          <p:cNvGrpSpPr>
            <a:grpSpLocks/>
          </p:cNvGrpSpPr>
          <p:nvPr/>
        </p:nvGrpSpPr>
        <p:grpSpPr bwMode="auto">
          <a:xfrm>
            <a:off x="2997201" y="2997200"/>
            <a:ext cx="6410325" cy="425450"/>
            <a:chOff x="928" y="1393"/>
            <a:chExt cx="4038" cy="268"/>
          </a:xfrm>
        </p:grpSpPr>
        <p:sp>
          <p:nvSpPr>
            <p:cNvPr id="32791" name="Text Box 7"/>
            <p:cNvSpPr txBox="1">
              <a:spLocks noChangeArrowheads="1"/>
            </p:cNvSpPr>
            <p:nvPr/>
          </p:nvSpPr>
          <p:spPr bwMode="auto">
            <a:xfrm>
              <a:off x="928" y="1393"/>
              <a:ext cx="727"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源程序</a:t>
              </a:r>
            </a:p>
          </p:txBody>
        </p:sp>
        <p:sp>
          <p:nvSpPr>
            <p:cNvPr id="32792" name="Text Box 8"/>
            <p:cNvSpPr txBox="1">
              <a:spLocks noChangeArrowheads="1"/>
            </p:cNvSpPr>
            <p:nvPr/>
          </p:nvSpPr>
          <p:spPr bwMode="auto">
            <a:xfrm>
              <a:off x="2018" y="1393"/>
              <a:ext cx="862"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编译程序</a:t>
              </a:r>
            </a:p>
          </p:txBody>
        </p:sp>
        <p:sp>
          <p:nvSpPr>
            <p:cNvPr id="32793" name="Text Box 9"/>
            <p:cNvSpPr txBox="1">
              <a:spLocks noChangeArrowheads="1"/>
            </p:cNvSpPr>
            <p:nvPr/>
          </p:nvSpPr>
          <p:spPr bwMode="auto">
            <a:xfrm>
              <a:off x="3243" y="1399"/>
              <a:ext cx="1723"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目标程序（机器语言）</a:t>
              </a:r>
            </a:p>
          </p:txBody>
        </p:sp>
        <p:sp>
          <p:nvSpPr>
            <p:cNvPr id="32794" name="Line 10"/>
            <p:cNvSpPr>
              <a:spLocks noChangeShapeType="1"/>
            </p:cNvSpPr>
            <p:nvPr/>
          </p:nvSpPr>
          <p:spPr bwMode="auto">
            <a:xfrm>
              <a:off x="2880" y="1525"/>
              <a:ext cx="363"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95" name="Line 11"/>
            <p:cNvSpPr>
              <a:spLocks noChangeShapeType="1"/>
            </p:cNvSpPr>
            <p:nvPr/>
          </p:nvSpPr>
          <p:spPr bwMode="auto">
            <a:xfrm>
              <a:off x="1655" y="1525"/>
              <a:ext cx="363"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779" name="Group 12"/>
          <p:cNvGrpSpPr>
            <a:grpSpLocks/>
          </p:cNvGrpSpPr>
          <p:nvPr/>
        </p:nvGrpSpPr>
        <p:grpSpPr bwMode="auto">
          <a:xfrm>
            <a:off x="1846263" y="3933826"/>
            <a:ext cx="8570912" cy="873125"/>
            <a:chOff x="67" y="2200"/>
            <a:chExt cx="5444" cy="550"/>
          </a:xfrm>
        </p:grpSpPr>
        <p:sp>
          <p:nvSpPr>
            <p:cNvPr id="32782" name="Text Box 13"/>
            <p:cNvSpPr txBox="1">
              <a:spLocks noChangeArrowheads="1"/>
            </p:cNvSpPr>
            <p:nvPr/>
          </p:nvSpPr>
          <p:spPr bwMode="auto">
            <a:xfrm>
              <a:off x="67" y="2350"/>
              <a:ext cx="636"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源程序</a:t>
              </a:r>
            </a:p>
          </p:txBody>
        </p:sp>
        <p:sp>
          <p:nvSpPr>
            <p:cNvPr id="32783" name="Text Box 14"/>
            <p:cNvSpPr txBox="1">
              <a:spLocks noChangeArrowheads="1"/>
            </p:cNvSpPr>
            <p:nvPr/>
          </p:nvSpPr>
          <p:spPr bwMode="auto">
            <a:xfrm>
              <a:off x="930" y="2346"/>
              <a:ext cx="862"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编译程序</a:t>
              </a:r>
            </a:p>
          </p:txBody>
        </p:sp>
        <p:sp>
          <p:nvSpPr>
            <p:cNvPr id="32784" name="Text Box 15"/>
            <p:cNvSpPr txBox="1">
              <a:spLocks noChangeArrowheads="1"/>
            </p:cNvSpPr>
            <p:nvPr/>
          </p:nvSpPr>
          <p:spPr bwMode="auto">
            <a:xfrm>
              <a:off x="2018" y="2200"/>
              <a:ext cx="1089" cy="55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目标程序</a:t>
              </a:r>
            </a:p>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（汇编语言）</a:t>
              </a:r>
            </a:p>
          </p:txBody>
        </p:sp>
        <p:sp>
          <p:nvSpPr>
            <p:cNvPr id="32785" name="Text Box 16"/>
            <p:cNvSpPr txBox="1">
              <a:spLocks noChangeArrowheads="1"/>
            </p:cNvSpPr>
            <p:nvPr/>
          </p:nvSpPr>
          <p:spPr bwMode="auto">
            <a:xfrm>
              <a:off x="3334" y="2341"/>
              <a:ext cx="861"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汇编程序</a:t>
              </a:r>
            </a:p>
          </p:txBody>
        </p:sp>
        <p:sp>
          <p:nvSpPr>
            <p:cNvPr id="32786" name="Text Box 17"/>
            <p:cNvSpPr txBox="1">
              <a:spLocks noChangeArrowheads="1"/>
            </p:cNvSpPr>
            <p:nvPr/>
          </p:nvSpPr>
          <p:spPr bwMode="auto">
            <a:xfrm>
              <a:off x="4445" y="2200"/>
              <a:ext cx="1066" cy="55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目标程序</a:t>
              </a:r>
            </a:p>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（机器语言）</a:t>
              </a:r>
            </a:p>
          </p:txBody>
        </p:sp>
        <p:sp>
          <p:nvSpPr>
            <p:cNvPr id="32787" name="Line 18"/>
            <p:cNvSpPr>
              <a:spLocks noChangeShapeType="1"/>
            </p:cNvSpPr>
            <p:nvPr/>
          </p:nvSpPr>
          <p:spPr bwMode="auto">
            <a:xfrm>
              <a:off x="703" y="2478"/>
              <a:ext cx="227"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88" name="Line 19"/>
            <p:cNvSpPr>
              <a:spLocks noChangeShapeType="1"/>
            </p:cNvSpPr>
            <p:nvPr/>
          </p:nvSpPr>
          <p:spPr bwMode="auto">
            <a:xfrm>
              <a:off x="1791" y="2478"/>
              <a:ext cx="227"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89" name="Line 20"/>
            <p:cNvSpPr>
              <a:spLocks noChangeShapeType="1"/>
            </p:cNvSpPr>
            <p:nvPr/>
          </p:nvSpPr>
          <p:spPr bwMode="auto">
            <a:xfrm>
              <a:off x="3107" y="2478"/>
              <a:ext cx="227"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90" name="Line 21"/>
            <p:cNvSpPr>
              <a:spLocks noChangeShapeType="1"/>
            </p:cNvSpPr>
            <p:nvPr/>
          </p:nvSpPr>
          <p:spPr bwMode="auto">
            <a:xfrm>
              <a:off x="4195" y="2478"/>
              <a:ext cx="227"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2780" name="Rectangle 30"/>
          <p:cNvSpPr>
            <a:spLocks noChangeArrowheads="1"/>
          </p:cNvSpPr>
          <p:nvPr/>
        </p:nvSpPr>
        <p:spPr bwMode="auto">
          <a:xfrm>
            <a:off x="1703388" y="2419351"/>
            <a:ext cx="8858250" cy="2593975"/>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9" name="Text Box 31"/>
          <p:cNvSpPr txBox="1">
            <a:spLocks noChangeArrowheads="1"/>
          </p:cNvSpPr>
          <p:nvPr/>
        </p:nvSpPr>
        <p:spPr bwMode="auto">
          <a:xfrm>
            <a:off x="8256589" y="2420939"/>
            <a:ext cx="2447925" cy="473075"/>
          </a:xfrm>
          <a:prstGeom prst="rect">
            <a:avLst/>
          </a:prstGeom>
          <a:noFill/>
          <a:ln w="9525">
            <a:noFill/>
            <a:miter lim="800000"/>
            <a:headEnd/>
            <a:tailEnd/>
          </a:ln>
          <a:effectLst/>
        </p:spPr>
        <p:txBody>
          <a:bodyPr>
            <a:spAutoFit/>
          </a:bodyPr>
          <a:lstStyle/>
          <a:p>
            <a:pPr eaLnBrk="1" hangingPunct="1">
              <a:spcBef>
                <a:spcPct val="50000"/>
              </a:spcBef>
              <a:defRPr/>
            </a:pPr>
            <a:r>
              <a:rPr lang="zh-CN" altLang="en-US" sz="2500" b="1" dirty="0">
                <a:solidFill>
                  <a:srgbClr val="0000FF"/>
                </a:solidFill>
                <a:effectLst>
                  <a:outerShdw blurRad="38100" dist="38100" dir="2700000" algn="tl">
                    <a:srgbClr val="000000"/>
                  </a:outerShdw>
                </a:effectLst>
                <a:ea typeface="楷体_GB2312" pitchFamily="49" charset="-122"/>
              </a:rPr>
              <a:t>两类编译过程</a:t>
            </a:r>
          </a:p>
        </p:txBody>
      </p:sp>
    </p:spTree>
    <p:extLst>
      <p:ext uri="{BB962C8B-B14F-4D97-AF65-F5344CB8AC3E}">
        <p14:creationId xmlns:p14="http://schemas.microsoft.com/office/powerpoint/2010/main" val="9239116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379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3797"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3798"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7A849145-65CC-4EAF-9106-9116951154FE}"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7" name="矩形 6"/>
          <p:cNvSpPr/>
          <p:nvPr/>
        </p:nvSpPr>
        <p:spPr>
          <a:xfrm>
            <a:off x="2279651" y="1628776"/>
            <a:ext cx="7993063" cy="1865313"/>
          </a:xfrm>
          <a:prstGeom prst="rect">
            <a:avLst/>
          </a:prstGeom>
        </p:spPr>
        <p:txBody>
          <a:bodyPr>
            <a:spAutoFit/>
          </a:bodyPr>
          <a:lstStyle/>
          <a:p>
            <a:pPr eaLnBrk="1" hangingPunct="1">
              <a:lnSpc>
                <a:spcPct val="120000"/>
              </a:lnSpc>
              <a:defRPr/>
            </a:pPr>
            <a:r>
              <a:rPr lang="zh-CN" altLang="en-US" sz="2400" b="1" dirty="0">
                <a:solidFill>
                  <a:srgbClr val="0000FF"/>
                </a:solidFill>
                <a:effectLst>
                  <a:outerShdw blurRad="38100" dist="38100" dir="2700000" algn="tl">
                    <a:srgbClr val="000000"/>
                  </a:outerShdw>
                </a:effectLst>
                <a:latin typeface="楷体" pitchFamily="49" charset="-122"/>
                <a:ea typeface="楷体" pitchFamily="49" charset="-122"/>
              </a:rPr>
              <a:t>编译系统</a:t>
            </a:r>
            <a:r>
              <a:rPr lang="en-US" altLang="zh-CN" sz="2400" b="1" dirty="0">
                <a:solidFill>
                  <a:srgbClr val="0000FF"/>
                </a:solidFill>
                <a:effectLst>
                  <a:outerShdw blurRad="38100" dist="38100" dir="2700000" algn="tl">
                    <a:srgbClr val="000000"/>
                  </a:outerShdw>
                </a:effectLst>
                <a:latin typeface="楷体" pitchFamily="49" charset="-122"/>
                <a:ea typeface="楷体" pitchFamily="49" charset="-122"/>
              </a:rPr>
              <a:t>——</a:t>
            </a:r>
            <a:r>
              <a:rPr lang="en-US" altLang="zh-CN" sz="2400" b="1" dirty="0">
                <a:effectLst>
                  <a:outerShdw blurRad="38100" dist="38100" dir="2700000" algn="tl">
                    <a:srgbClr val="000000"/>
                  </a:outerShdw>
                </a:effectLst>
                <a:latin typeface="楷体" pitchFamily="49" charset="-122"/>
                <a:ea typeface="楷体" pitchFamily="49" charset="-122"/>
              </a:rPr>
              <a:t/>
            </a:r>
            <a:br>
              <a:rPr lang="en-US" altLang="zh-CN" sz="2400" b="1" dirty="0">
                <a:effectLst>
                  <a:outerShdw blurRad="38100" dist="38100" dir="2700000" algn="tl">
                    <a:srgbClr val="000000"/>
                  </a:outerShdw>
                </a:effectLst>
                <a:latin typeface="楷体" pitchFamily="49" charset="-122"/>
                <a:ea typeface="楷体" pitchFamily="49" charset="-122"/>
              </a:rPr>
            </a:br>
            <a:r>
              <a:rPr lang="en-US" altLang="zh-CN" sz="2400" b="1" dirty="0">
                <a:effectLst>
                  <a:outerShdw blurRad="38100" dist="38100" dir="2700000" algn="tl">
                    <a:srgbClr val="000000"/>
                  </a:outerShdw>
                </a:effectLst>
                <a:latin typeface="楷体" pitchFamily="49" charset="-122"/>
                <a:ea typeface="楷体" pitchFamily="49" charset="-122"/>
              </a:rPr>
              <a:t>        </a:t>
            </a:r>
            <a:r>
              <a:rPr lang="zh-CN" altLang="en-US" sz="2400" b="1" dirty="0">
                <a:effectLst>
                  <a:outerShdw blurRad="38100" dist="38100" dir="2700000" algn="tl">
                    <a:srgbClr val="000000"/>
                  </a:outerShdw>
                </a:effectLst>
                <a:latin typeface="楷体" pitchFamily="49" charset="-122"/>
                <a:ea typeface="楷体" pitchFamily="49" charset="-122"/>
              </a:rPr>
              <a:t>目标程序，再加上运行系统（如服务子程序、动态分配程序、装配程序等）就可获得计算结果，整个系统称为编译系统。</a:t>
            </a:r>
          </a:p>
        </p:txBody>
      </p:sp>
      <p:sp>
        <p:nvSpPr>
          <p:cNvPr id="33800" name="日期占位符 9"/>
          <p:cNvSpPr txBox="1">
            <a:spLocks/>
          </p:cNvSpPr>
          <p:nvPr/>
        </p:nvSpPr>
        <p:spPr bwMode="auto">
          <a:xfrm>
            <a:off x="1944688" y="520700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FF1D58DC-9C8A-4129-A6C7-D36078FBBA52}" type="datetime1">
              <a:rPr lang="zh-CN" altLang="en-US" sz="1200">
                <a:solidFill>
                  <a:srgbClr val="898989"/>
                </a:solidFill>
                <a:latin typeface="华文细黑" panose="02010600040101010101" pitchFamily="2" charset="-122"/>
                <a:ea typeface="宋体" panose="02010600030101010101" pitchFamily="2" charset="-122"/>
              </a:rPr>
              <a:pPr eaLnBrk="1" hangingPunct="1">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33801" name="灯片编号占位符 17"/>
          <p:cNvSpPr>
            <a:spLocks noGrp="1"/>
          </p:cNvSpPr>
          <p:nvPr>
            <p:ph type="sldNum" sz="quarter" idx="12"/>
          </p:nvPr>
        </p:nvSpPr>
        <p:spPr>
          <a:xfrm>
            <a:off x="9640888" y="5207001"/>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5902ADD5-79FA-43AA-9830-CAB6998EC236}"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28</a:t>
            </a:fld>
            <a:endParaRPr lang="zh-CN" altLang="en-US" sz="1200">
              <a:solidFill>
                <a:srgbClr val="898989"/>
              </a:solidFill>
              <a:latin typeface="华文细黑" panose="02010600040101010101" pitchFamily="2" charset="-122"/>
              <a:ea typeface="宋体" panose="02010600030101010101" pitchFamily="2" charset="-122"/>
            </a:endParaRPr>
          </a:p>
        </p:txBody>
      </p:sp>
      <p:grpSp>
        <p:nvGrpSpPr>
          <p:cNvPr id="2" name="Group 22"/>
          <p:cNvGrpSpPr>
            <a:grpSpLocks/>
          </p:cNvGrpSpPr>
          <p:nvPr/>
        </p:nvGrpSpPr>
        <p:grpSpPr bwMode="auto">
          <a:xfrm>
            <a:off x="1955800" y="4437064"/>
            <a:ext cx="8135938" cy="873125"/>
            <a:chOff x="249" y="3379"/>
            <a:chExt cx="5125" cy="550"/>
          </a:xfrm>
        </p:grpSpPr>
        <p:sp>
          <p:nvSpPr>
            <p:cNvPr id="33806" name="Text Box 23"/>
            <p:cNvSpPr txBox="1">
              <a:spLocks noChangeArrowheads="1"/>
            </p:cNvSpPr>
            <p:nvPr/>
          </p:nvSpPr>
          <p:spPr bwMode="auto">
            <a:xfrm>
              <a:off x="249" y="3379"/>
              <a:ext cx="1088" cy="55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目标程序</a:t>
              </a:r>
            </a:p>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（机器语言）</a:t>
              </a:r>
            </a:p>
          </p:txBody>
        </p:sp>
        <p:sp>
          <p:nvSpPr>
            <p:cNvPr id="33807" name="Text Box 24"/>
            <p:cNvSpPr txBox="1">
              <a:spLocks noChangeArrowheads="1"/>
            </p:cNvSpPr>
            <p:nvPr/>
          </p:nvSpPr>
          <p:spPr bwMode="auto">
            <a:xfrm>
              <a:off x="1701" y="3531"/>
              <a:ext cx="907"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运行系统</a:t>
              </a:r>
            </a:p>
          </p:txBody>
        </p:sp>
        <p:sp>
          <p:nvSpPr>
            <p:cNvPr id="33808" name="Text Box 25"/>
            <p:cNvSpPr txBox="1">
              <a:spLocks noChangeArrowheads="1"/>
            </p:cNvSpPr>
            <p:nvPr/>
          </p:nvSpPr>
          <p:spPr bwMode="auto">
            <a:xfrm>
              <a:off x="2971" y="3521"/>
              <a:ext cx="1089"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可执行程序</a:t>
              </a:r>
            </a:p>
          </p:txBody>
        </p:sp>
        <p:sp>
          <p:nvSpPr>
            <p:cNvPr id="33809" name="Text Box 26"/>
            <p:cNvSpPr txBox="1">
              <a:spLocks noChangeArrowheads="1"/>
            </p:cNvSpPr>
            <p:nvPr/>
          </p:nvSpPr>
          <p:spPr bwMode="auto">
            <a:xfrm>
              <a:off x="4422" y="3531"/>
              <a:ext cx="952" cy="26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a:latin typeface="Tahoma" panose="020B0604030504040204" pitchFamily="34" charset="0"/>
                  <a:ea typeface="黑体" panose="02010609060101010101" pitchFamily="49" charset="-122"/>
                </a:rPr>
                <a:t>结果数据</a:t>
              </a:r>
            </a:p>
          </p:txBody>
        </p:sp>
        <p:sp>
          <p:nvSpPr>
            <p:cNvPr id="33810" name="Line 27"/>
            <p:cNvSpPr>
              <a:spLocks noChangeShapeType="1"/>
            </p:cNvSpPr>
            <p:nvPr/>
          </p:nvSpPr>
          <p:spPr bwMode="auto">
            <a:xfrm>
              <a:off x="1338" y="3657"/>
              <a:ext cx="363"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11" name="Line 28"/>
            <p:cNvSpPr>
              <a:spLocks noChangeShapeType="1"/>
            </p:cNvSpPr>
            <p:nvPr/>
          </p:nvSpPr>
          <p:spPr bwMode="auto">
            <a:xfrm>
              <a:off x="2608" y="3657"/>
              <a:ext cx="363"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12" name="Line 29"/>
            <p:cNvSpPr>
              <a:spLocks noChangeShapeType="1"/>
            </p:cNvSpPr>
            <p:nvPr/>
          </p:nvSpPr>
          <p:spPr bwMode="auto">
            <a:xfrm>
              <a:off x="4059" y="3657"/>
              <a:ext cx="363"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8" name="Text Box 33"/>
          <p:cNvSpPr txBox="1">
            <a:spLocks noChangeArrowheads="1"/>
          </p:cNvSpPr>
          <p:nvPr/>
        </p:nvSpPr>
        <p:spPr bwMode="auto">
          <a:xfrm>
            <a:off x="8220076" y="4046539"/>
            <a:ext cx="2447925" cy="473075"/>
          </a:xfrm>
          <a:prstGeom prst="rect">
            <a:avLst/>
          </a:prstGeom>
          <a:noFill/>
          <a:ln w="9525">
            <a:noFill/>
            <a:miter lim="800000"/>
            <a:headEnd/>
            <a:tailEnd/>
          </a:ln>
          <a:effectLst/>
        </p:spPr>
        <p:txBody>
          <a:bodyPr>
            <a:spAutoFit/>
          </a:bodyPr>
          <a:lstStyle/>
          <a:p>
            <a:pPr eaLnBrk="1" hangingPunct="1">
              <a:spcBef>
                <a:spcPct val="50000"/>
              </a:spcBef>
              <a:defRPr/>
            </a:pPr>
            <a:r>
              <a:rPr lang="zh-CN" altLang="en-US" sz="2500" b="1" dirty="0">
                <a:solidFill>
                  <a:srgbClr val="0000FF"/>
                </a:solidFill>
                <a:effectLst>
                  <a:outerShdw blurRad="38100" dist="38100" dir="2700000" algn="tl">
                    <a:srgbClr val="000000"/>
                  </a:outerShdw>
                </a:effectLst>
                <a:ea typeface="楷体_GB2312" pitchFamily="49" charset="-122"/>
              </a:rPr>
              <a:t>运行过程</a:t>
            </a:r>
          </a:p>
        </p:txBody>
      </p:sp>
      <p:sp>
        <p:nvSpPr>
          <p:cNvPr id="33804" name="TextBox 19"/>
          <p:cNvSpPr txBox="1">
            <a:spLocks noChangeArrowheads="1"/>
          </p:cNvSpPr>
          <p:nvPr/>
        </p:nvSpPr>
        <p:spPr bwMode="auto">
          <a:xfrm>
            <a:off x="6240463" y="3716339"/>
            <a:ext cx="1655762"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b="1">
                <a:latin typeface="Arial" panose="020B0604020202020204" pitchFamily="34" charset="0"/>
                <a:ea typeface="宋体" panose="02010600030101010101" pitchFamily="2" charset="-122"/>
              </a:rPr>
              <a:t>初始数据</a:t>
            </a:r>
          </a:p>
        </p:txBody>
      </p:sp>
      <p:cxnSp>
        <p:nvCxnSpPr>
          <p:cNvPr id="33805" name="直接箭头连接符 23"/>
          <p:cNvCxnSpPr>
            <a:cxnSpLocks noChangeShapeType="1"/>
            <a:stCxn id="33804" idx="2"/>
          </p:cNvCxnSpPr>
          <p:nvPr/>
        </p:nvCxnSpPr>
        <p:spPr bwMode="auto">
          <a:xfrm>
            <a:off x="7067551" y="4086225"/>
            <a:ext cx="36513" cy="495300"/>
          </a:xfrm>
          <a:prstGeom prst="straightConnector1">
            <a:avLst/>
          </a:prstGeom>
          <a:noFill/>
          <a:ln w="9525" algn="ctr">
            <a:solidFill>
              <a:schemeClr val="tx1"/>
            </a:solidFill>
            <a:round/>
            <a:headEnd/>
            <a:tailEnd type="arrow" w="med" len="med"/>
          </a:ln>
          <a:effectLst>
            <a:outerShdw dist="107763" dir="18900000" algn="ctr" rotWithShape="0">
              <a:schemeClr val="bg2">
                <a:alpha val="50000"/>
              </a:scheme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3784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481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4821"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4822"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24DB801F-8B7E-4421-A5FD-6D20CE0C02A6}"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34823" name="Rectangle 1"/>
          <p:cNvSpPr>
            <a:spLocks noChangeArrowheads="1"/>
          </p:cNvSpPr>
          <p:nvPr/>
        </p:nvSpPr>
        <p:spPr bwMode="auto">
          <a:xfrm>
            <a:off x="2063751" y="1341438"/>
            <a:ext cx="5730875" cy="40005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r>
              <a:rPr lang="en-US" altLang="zh-CN" b="1">
                <a:solidFill>
                  <a:srgbClr val="0000FF"/>
                </a:solidFill>
                <a:latin typeface="Calibri" panose="020F0502020204030204" pitchFamily="34" charset="0"/>
                <a:ea typeface="宋体" panose="02010600030101010101" pitchFamily="2" charset="-122"/>
                <a:cs typeface="Times New Roman" panose="02020603050405020304" pitchFamily="18" charset="0"/>
              </a:rPr>
              <a:t>C/C++</a:t>
            </a:r>
            <a:r>
              <a:rPr lang="zh-CN" altLang="en-US" b="1">
                <a:solidFill>
                  <a:srgbClr val="0000FF"/>
                </a:solidFill>
                <a:latin typeface="Calibri" panose="020F0502020204030204" pitchFamily="34" charset="0"/>
                <a:ea typeface="宋体" panose="02010600030101010101" pitchFamily="2" charset="-122"/>
                <a:cs typeface="Times New Roman" panose="02020603050405020304" pitchFamily="18" charset="0"/>
              </a:rPr>
              <a:t>处理器对源程序的处理过程解析（非托管）</a:t>
            </a:r>
            <a:endParaRPr lang="zh-CN" altLang="en-US">
              <a:solidFill>
                <a:srgbClr val="0000FF"/>
              </a:solidFill>
              <a:latin typeface="Arial" panose="020B0604020202020204" pitchFamily="34" charset="0"/>
              <a:ea typeface="宋体" panose="02010600030101010101" pitchFamily="2" charset="-122"/>
              <a:cs typeface="Times New Roman" panose="02020603050405020304" pitchFamily="18" charset="0"/>
            </a:endParaRPr>
          </a:p>
        </p:txBody>
      </p:sp>
      <p:pic>
        <p:nvPicPr>
          <p:cNvPr id="34824" name="Image1" descr="GCC_Compilation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2122489"/>
            <a:ext cx="7777163"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845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921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9221"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9222"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8BF8D51C-0CF7-4107-82BC-000AA3AB79FE}"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7" name="矩形 6"/>
          <p:cNvSpPr/>
          <p:nvPr/>
        </p:nvSpPr>
        <p:spPr>
          <a:xfrm>
            <a:off x="2495550" y="1916113"/>
            <a:ext cx="7416800" cy="2678112"/>
          </a:xfrm>
          <a:prstGeom prst="rect">
            <a:avLst/>
          </a:prstGeom>
        </p:spPr>
        <p:txBody>
          <a:bodyPr>
            <a:spAutoFit/>
          </a:bodyPr>
          <a:lstStyle/>
          <a:p>
            <a:pPr marL="419100" indent="-382588">
              <a:lnSpc>
                <a:spcPct val="120000"/>
              </a:lnSpc>
              <a:spcBef>
                <a:spcPct val="20000"/>
              </a:spcBef>
              <a:buClr>
                <a:schemeClr val="accent1"/>
              </a:buClr>
              <a:buSzPct val="80000"/>
              <a:defRPr/>
            </a:pPr>
            <a:r>
              <a:rPr lang="zh-CN" altLang="en-US" sz="2800" b="1" dirty="0">
                <a:solidFill>
                  <a:srgbClr val="FFC000"/>
                </a:solidFill>
                <a:effectLst>
                  <a:outerShdw blurRad="38100" dist="38100" dir="2700000" algn="tl">
                    <a:srgbClr val="000000"/>
                  </a:outerShdw>
                </a:effectLst>
                <a:latin typeface="仿宋" pitchFamily="49" charset="-122"/>
                <a:ea typeface="仿宋" pitchFamily="49" charset="-122"/>
              </a:rPr>
              <a:t>二、程序设计语言简述</a:t>
            </a:r>
          </a:p>
          <a:p>
            <a:pPr marL="419100" indent="-382588">
              <a:lnSpc>
                <a:spcPct val="120000"/>
              </a:lnSpc>
              <a:spcBef>
                <a:spcPct val="20000"/>
              </a:spcBef>
              <a:buClr>
                <a:schemeClr val="accent1"/>
              </a:buClr>
              <a:buSzPct val="80000"/>
              <a:defRPr/>
            </a:pPr>
            <a:r>
              <a:rPr lang="zh-CN" altLang="en-US" sz="2400" b="1" dirty="0">
                <a:effectLst>
                  <a:outerShdw blurRad="38100" dist="38100" dir="2700000" algn="tl">
                    <a:srgbClr val="000000"/>
                  </a:outerShdw>
                </a:effectLst>
                <a:latin typeface="Times New Roman" pitchFamily="18" charset="0"/>
                <a:ea typeface="黑体" pitchFamily="49" charset="-122"/>
              </a:rPr>
              <a:t>  </a:t>
            </a:r>
            <a:r>
              <a:rPr lang="en-US" altLang="zh-CN" sz="2400" b="1" dirty="0">
                <a:effectLst>
                  <a:outerShdw blurRad="38100" dist="38100" dir="2700000" algn="tl">
                    <a:srgbClr val="000000"/>
                  </a:outerShdw>
                </a:effectLst>
                <a:latin typeface="Times New Roman" pitchFamily="18" charset="0"/>
                <a:ea typeface="黑体" pitchFamily="49" charset="-122"/>
              </a:rPr>
              <a:t>1</a:t>
            </a:r>
            <a:r>
              <a:rPr lang="zh-CN" altLang="en-US" sz="2400" b="1" dirty="0">
                <a:effectLst>
                  <a:outerShdw blurRad="38100" dist="38100" dir="2700000" algn="tl">
                    <a:srgbClr val="000000"/>
                  </a:outerShdw>
                </a:effectLst>
                <a:latin typeface="Times New Roman" pitchFamily="18" charset="0"/>
                <a:ea typeface="黑体" pitchFamily="49" charset="-122"/>
              </a:rPr>
              <a:t>、机器语言</a:t>
            </a:r>
            <a:r>
              <a:rPr lang="en-US" altLang="zh-CN" sz="2400" b="1" dirty="0">
                <a:effectLst>
                  <a:outerShdw blurRad="38100" dist="38100" dir="2700000" algn="tl">
                    <a:srgbClr val="000000"/>
                  </a:outerShdw>
                </a:effectLst>
                <a:latin typeface="Times New Roman" pitchFamily="18" charset="0"/>
                <a:ea typeface="黑体" pitchFamily="49" charset="-122"/>
              </a:rPr>
              <a:t>(</a:t>
            </a:r>
            <a:r>
              <a:rPr lang="zh-CN" altLang="en-US" sz="2400" b="1" dirty="0">
                <a:effectLst>
                  <a:outerShdw blurRad="38100" dist="38100" dir="2700000" algn="tl">
                    <a:srgbClr val="000000"/>
                  </a:outerShdw>
                </a:effectLst>
                <a:latin typeface="Times New Roman" pitchFamily="18" charset="0"/>
                <a:ea typeface="黑体" pitchFamily="49" charset="-122"/>
              </a:rPr>
              <a:t>第一代语言</a:t>
            </a:r>
            <a:r>
              <a:rPr lang="en-US" altLang="zh-CN" sz="2400" b="1" dirty="0">
                <a:effectLst>
                  <a:outerShdw blurRad="38100" dist="38100" dir="2700000" algn="tl">
                    <a:srgbClr val="000000"/>
                  </a:outerShdw>
                </a:effectLst>
                <a:latin typeface="Times New Roman" pitchFamily="18" charset="0"/>
                <a:ea typeface="黑体" pitchFamily="49" charset="-122"/>
              </a:rPr>
              <a:t>)</a:t>
            </a:r>
          </a:p>
          <a:p>
            <a:pPr marL="419100" indent="-382588">
              <a:lnSpc>
                <a:spcPct val="120000"/>
              </a:lnSpc>
              <a:spcBef>
                <a:spcPct val="20000"/>
              </a:spcBef>
              <a:buClr>
                <a:schemeClr val="accent1"/>
              </a:buClr>
              <a:buSzPct val="80000"/>
              <a:defRPr/>
            </a:pPr>
            <a:r>
              <a:rPr lang="zh-CN" altLang="en-US" sz="2400" b="1" dirty="0">
                <a:effectLst>
                  <a:outerShdw blurRad="38100" dist="38100" dir="2700000" algn="tl">
                    <a:srgbClr val="000000"/>
                  </a:outerShdw>
                </a:effectLst>
                <a:latin typeface="Times New Roman" pitchFamily="18" charset="0"/>
                <a:ea typeface="黑体" pitchFamily="49" charset="-122"/>
              </a:rPr>
              <a:t>  </a:t>
            </a:r>
            <a:r>
              <a:rPr lang="en-US" altLang="zh-CN" sz="2400" b="1" dirty="0">
                <a:effectLst>
                  <a:outerShdw blurRad="38100" dist="38100" dir="2700000" algn="tl">
                    <a:srgbClr val="000000"/>
                  </a:outerShdw>
                </a:effectLst>
                <a:latin typeface="Times New Roman" pitchFamily="18" charset="0"/>
                <a:ea typeface="黑体" pitchFamily="49" charset="-122"/>
              </a:rPr>
              <a:t>2</a:t>
            </a:r>
            <a:r>
              <a:rPr lang="zh-CN" altLang="en-US" sz="2400" b="1" dirty="0">
                <a:effectLst>
                  <a:outerShdw blurRad="38100" dist="38100" dir="2700000" algn="tl">
                    <a:srgbClr val="000000"/>
                  </a:outerShdw>
                </a:effectLst>
                <a:latin typeface="Times New Roman" pitchFamily="18" charset="0"/>
                <a:ea typeface="黑体" pitchFamily="49" charset="-122"/>
              </a:rPr>
              <a:t>、汇编语言</a:t>
            </a:r>
            <a:r>
              <a:rPr lang="en-US" altLang="zh-CN" sz="2400" b="1" dirty="0">
                <a:effectLst>
                  <a:outerShdw blurRad="38100" dist="38100" dir="2700000" algn="tl">
                    <a:srgbClr val="000000"/>
                  </a:outerShdw>
                </a:effectLst>
                <a:latin typeface="Times New Roman" pitchFamily="18" charset="0"/>
                <a:ea typeface="黑体" pitchFamily="49" charset="-122"/>
              </a:rPr>
              <a:t>(</a:t>
            </a:r>
            <a:r>
              <a:rPr lang="zh-CN" altLang="en-US" sz="2400" b="1" dirty="0">
                <a:effectLst>
                  <a:outerShdw blurRad="38100" dist="38100" dir="2700000" algn="tl">
                    <a:srgbClr val="000000"/>
                  </a:outerShdw>
                </a:effectLst>
                <a:latin typeface="Times New Roman" pitchFamily="18" charset="0"/>
                <a:ea typeface="黑体" pitchFamily="49" charset="-122"/>
              </a:rPr>
              <a:t>第二代语言</a:t>
            </a:r>
            <a:r>
              <a:rPr lang="en-US" altLang="zh-CN" sz="2400" b="1" dirty="0">
                <a:effectLst>
                  <a:outerShdw blurRad="38100" dist="38100" dir="2700000" algn="tl">
                    <a:srgbClr val="000000"/>
                  </a:outerShdw>
                </a:effectLst>
                <a:latin typeface="Times New Roman" pitchFamily="18" charset="0"/>
                <a:ea typeface="黑体" pitchFamily="49" charset="-122"/>
              </a:rPr>
              <a:t>:50</a:t>
            </a:r>
            <a:r>
              <a:rPr lang="zh-CN" altLang="en-US" sz="2400" b="1" dirty="0">
                <a:effectLst>
                  <a:outerShdw blurRad="38100" dist="38100" dir="2700000" algn="tl">
                    <a:srgbClr val="000000"/>
                  </a:outerShdw>
                </a:effectLst>
                <a:latin typeface="Times New Roman" pitchFamily="18" charset="0"/>
                <a:ea typeface="黑体" pitchFamily="49" charset="-122"/>
              </a:rPr>
              <a:t>年代初期出现</a:t>
            </a:r>
            <a:r>
              <a:rPr lang="en-US" altLang="zh-CN" sz="2400" b="1" dirty="0">
                <a:effectLst>
                  <a:outerShdw blurRad="38100" dist="38100" dir="2700000" algn="tl">
                    <a:srgbClr val="000000"/>
                  </a:outerShdw>
                </a:effectLst>
                <a:latin typeface="Times New Roman" pitchFamily="18" charset="0"/>
                <a:ea typeface="黑体" pitchFamily="49" charset="-122"/>
              </a:rPr>
              <a:t>)</a:t>
            </a:r>
          </a:p>
          <a:p>
            <a:pPr marL="419100" indent="-382588">
              <a:lnSpc>
                <a:spcPct val="120000"/>
              </a:lnSpc>
              <a:spcBef>
                <a:spcPct val="20000"/>
              </a:spcBef>
              <a:buClr>
                <a:schemeClr val="accent1"/>
              </a:buClr>
              <a:buSzPct val="80000"/>
              <a:defRPr/>
            </a:pPr>
            <a:r>
              <a:rPr lang="en-US" altLang="zh-CN" sz="2400" b="1" dirty="0">
                <a:effectLst>
                  <a:outerShdw blurRad="38100" dist="38100" dir="2700000" algn="tl">
                    <a:srgbClr val="000000"/>
                  </a:outerShdw>
                </a:effectLst>
                <a:latin typeface="Times New Roman" pitchFamily="18" charset="0"/>
                <a:ea typeface="黑体" pitchFamily="49" charset="-122"/>
              </a:rPr>
              <a:t>  3</a:t>
            </a:r>
            <a:r>
              <a:rPr lang="zh-CN" altLang="en-US" sz="2400" b="1" dirty="0">
                <a:effectLst>
                  <a:outerShdw blurRad="38100" dist="38100" dir="2700000" algn="tl">
                    <a:srgbClr val="000000"/>
                  </a:outerShdw>
                </a:effectLst>
                <a:latin typeface="Times New Roman" pitchFamily="18" charset="0"/>
                <a:ea typeface="黑体" pitchFamily="49" charset="-122"/>
              </a:rPr>
              <a:t>、高级程序设计语言</a:t>
            </a:r>
            <a:r>
              <a:rPr lang="en-US" altLang="zh-CN" sz="2400" b="1" dirty="0">
                <a:effectLst>
                  <a:outerShdw blurRad="38100" dist="38100" dir="2700000" algn="tl">
                    <a:srgbClr val="000000"/>
                  </a:outerShdw>
                </a:effectLst>
                <a:latin typeface="Times New Roman" pitchFamily="18" charset="0"/>
                <a:ea typeface="黑体" pitchFamily="49" charset="-122"/>
              </a:rPr>
              <a:t>(</a:t>
            </a:r>
            <a:r>
              <a:rPr lang="zh-CN" altLang="en-US" sz="2400" b="1" dirty="0">
                <a:effectLst>
                  <a:outerShdw blurRad="38100" dist="38100" dir="2700000" algn="tl">
                    <a:srgbClr val="000000"/>
                  </a:outerShdw>
                </a:effectLst>
                <a:latin typeface="Times New Roman" pitchFamily="18" charset="0"/>
                <a:ea typeface="黑体" pitchFamily="49" charset="-122"/>
              </a:rPr>
              <a:t>第三代语言</a:t>
            </a:r>
            <a:r>
              <a:rPr lang="en-US" altLang="zh-CN" sz="2400" b="1" dirty="0">
                <a:effectLst>
                  <a:outerShdw blurRad="38100" dist="38100" dir="2700000" algn="tl">
                    <a:srgbClr val="000000"/>
                  </a:outerShdw>
                </a:effectLst>
                <a:latin typeface="Times New Roman" pitchFamily="18" charset="0"/>
                <a:ea typeface="黑体" pitchFamily="49" charset="-122"/>
              </a:rPr>
              <a:t>:50</a:t>
            </a:r>
            <a:r>
              <a:rPr lang="zh-CN" altLang="en-US" sz="2400" b="1" dirty="0">
                <a:effectLst>
                  <a:outerShdw blurRad="38100" dist="38100" dir="2700000" algn="tl">
                    <a:srgbClr val="000000"/>
                  </a:outerShdw>
                </a:effectLst>
                <a:latin typeface="Times New Roman" pitchFamily="18" charset="0"/>
                <a:ea typeface="黑体" pitchFamily="49" charset="-122"/>
              </a:rPr>
              <a:t>年代中期提出</a:t>
            </a:r>
            <a:r>
              <a:rPr lang="en-US" altLang="zh-CN" sz="2400" b="1" dirty="0">
                <a:effectLst>
                  <a:outerShdw blurRad="38100" dist="38100" dir="2700000" algn="tl">
                    <a:srgbClr val="000000"/>
                  </a:outerShdw>
                </a:effectLst>
                <a:latin typeface="Times New Roman" pitchFamily="18" charset="0"/>
                <a:ea typeface="黑体" pitchFamily="49" charset="-122"/>
              </a:rPr>
              <a:t>)</a:t>
            </a:r>
          </a:p>
          <a:p>
            <a:pPr marL="419100" indent="-382588">
              <a:lnSpc>
                <a:spcPct val="120000"/>
              </a:lnSpc>
              <a:spcBef>
                <a:spcPct val="20000"/>
              </a:spcBef>
              <a:buClr>
                <a:schemeClr val="accent1"/>
              </a:buClr>
              <a:buSzPct val="80000"/>
              <a:defRPr/>
            </a:pPr>
            <a:r>
              <a:rPr lang="en-US" altLang="zh-CN" sz="2400" b="1" dirty="0">
                <a:effectLst>
                  <a:outerShdw blurRad="38100" dist="38100" dir="2700000" algn="tl">
                    <a:srgbClr val="000000"/>
                  </a:outerShdw>
                </a:effectLst>
                <a:latin typeface="Times New Roman" pitchFamily="18" charset="0"/>
                <a:ea typeface="黑体" pitchFamily="49" charset="-122"/>
              </a:rPr>
              <a:t>  4</a:t>
            </a:r>
            <a:r>
              <a:rPr lang="zh-CN" altLang="en-US" sz="2400" b="1" dirty="0">
                <a:effectLst>
                  <a:outerShdw blurRad="38100" dist="38100" dir="2700000" algn="tl">
                    <a:srgbClr val="000000"/>
                  </a:outerShdw>
                </a:effectLst>
                <a:latin typeface="Times New Roman" pitchFamily="18" charset="0"/>
                <a:ea typeface="黑体" pitchFamily="49" charset="-122"/>
              </a:rPr>
              <a:t>、超高级程序设计语言</a:t>
            </a:r>
            <a:r>
              <a:rPr lang="en-US" altLang="zh-CN" sz="2400" b="1" dirty="0">
                <a:effectLst>
                  <a:outerShdw blurRad="38100" dist="38100" dir="2700000" algn="tl">
                    <a:srgbClr val="000000"/>
                  </a:outerShdw>
                </a:effectLst>
                <a:latin typeface="Times New Roman" pitchFamily="18" charset="0"/>
                <a:ea typeface="黑体" pitchFamily="49" charset="-122"/>
              </a:rPr>
              <a:t>(</a:t>
            </a:r>
            <a:r>
              <a:rPr lang="zh-CN" altLang="en-US" sz="2400" b="1" dirty="0">
                <a:effectLst>
                  <a:outerShdw blurRad="38100" dist="38100" dir="2700000" algn="tl">
                    <a:srgbClr val="000000"/>
                  </a:outerShdw>
                </a:effectLst>
                <a:latin typeface="Times New Roman" pitchFamily="18" charset="0"/>
                <a:ea typeface="黑体" pitchFamily="49" charset="-122"/>
              </a:rPr>
              <a:t>第四代语言</a:t>
            </a:r>
            <a:r>
              <a:rPr lang="en-US" altLang="zh-CN" sz="2400" b="1" dirty="0">
                <a:effectLst>
                  <a:outerShdw blurRad="38100" dist="38100" dir="2700000" algn="tl">
                    <a:srgbClr val="000000"/>
                  </a:outerShdw>
                </a:effectLst>
                <a:latin typeface="Times New Roman" pitchFamily="18" charset="0"/>
                <a:ea typeface="黑体" pitchFamily="49" charset="-122"/>
              </a:rPr>
              <a:t>)</a:t>
            </a:r>
          </a:p>
        </p:txBody>
      </p:sp>
    </p:spTree>
    <p:extLst>
      <p:ext uri="{BB962C8B-B14F-4D97-AF65-F5344CB8AC3E}">
        <p14:creationId xmlns:p14="http://schemas.microsoft.com/office/powerpoint/2010/main" val="31126327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584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5845"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5846"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F6A98596-6248-4B6C-A265-3125D99BA613}"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pic>
        <p:nvPicPr>
          <p:cNvPr id="3584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2009776"/>
            <a:ext cx="489585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Rectangle 1"/>
          <p:cNvSpPr>
            <a:spLocks noChangeArrowheads="1"/>
          </p:cNvSpPr>
          <p:nvPr/>
        </p:nvSpPr>
        <p:spPr bwMode="auto">
          <a:xfrm>
            <a:off x="2063750" y="1341438"/>
            <a:ext cx="5283200" cy="40005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r>
              <a:rPr lang="en-US" altLang="zh-CN" b="1">
                <a:solidFill>
                  <a:srgbClr val="0000FF"/>
                </a:solidFill>
                <a:latin typeface="Calibri" panose="020F0502020204030204" pitchFamily="34" charset="0"/>
                <a:ea typeface="宋体" panose="02010600030101010101" pitchFamily="2" charset="-122"/>
                <a:cs typeface="Times New Roman" panose="02020603050405020304" pitchFamily="18" charset="0"/>
              </a:rPr>
              <a:t>Java</a:t>
            </a:r>
            <a:r>
              <a:rPr lang="zh-CN" altLang="en-US" b="1">
                <a:solidFill>
                  <a:srgbClr val="0000FF"/>
                </a:solidFill>
                <a:latin typeface="Calibri" panose="020F0502020204030204" pitchFamily="34" charset="0"/>
                <a:ea typeface="宋体" panose="02010600030101010101" pitchFamily="2" charset="-122"/>
                <a:cs typeface="Times New Roman" panose="02020603050405020304" pitchFamily="18" charset="0"/>
              </a:rPr>
              <a:t>处理器对源程序的处理过程解析（托管）</a:t>
            </a:r>
            <a:endParaRPr lang="zh-CN" altLang="en-US">
              <a:solidFill>
                <a:srgbClr val="0000FF"/>
              </a:solidFill>
              <a:latin typeface="Arial"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6372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6867"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6869"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6870"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24707C40-C58A-4805-BA66-F94F69668EC0}"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pic>
        <p:nvPicPr>
          <p:cNvPr id="3687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052513"/>
            <a:ext cx="64801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矩形 7"/>
          <p:cNvSpPr>
            <a:spLocks noChangeArrowheads="1"/>
          </p:cNvSpPr>
          <p:nvPr/>
        </p:nvSpPr>
        <p:spPr bwMode="auto">
          <a:xfrm>
            <a:off x="2711450" y="537368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1800">
                <a:latin typeface="Arial" panose="020B0604020202020204" pitchFamily="34" charset="0"/>
                <a:ea typeface="宋体" panose="02010600030101010101" pitchFamily="2" charset="-122"/>
              </a:rPr>
              <a:t>http://www.oracle.com/technetwork/java/security-136118.html#1056</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33834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p:cNvSpPr>
            <a:spLocks noChangeArrowheads="1"/>
          </p:cNvSpPr>
          <p:nvPr/>
        </p:nvSpPr>
        <p:spPr bwMode="auto">
          <a:xfrm>
            <a:off x="1919288" y="765175"/>
            <a:ext cx="2393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1800" b="1">
                <a:solidFill>
                  <a:srgbClr val="0000FF"/>
                </a:solidFill>
                <a:latin typeface="Arial" panose="020B0604020202020204" pitchFamily="34" charset="0"/>
                <a:ea typeface="宋体" panose="02010600030101010101" pitchFamily="2" charset="-122"/>
              </a:rPr>
              <a:t>《</a:t>
            </a:r>
            <a:r>
              <a:rPr lang="zh-CN" altLang="zh-CN" sz="1800" b="1">
                <a:solidFill>
                  <a:srgbClr val="0000FF"/>
                </a:solidFill>
                <a:latin typeface="Arial" panose="020B0604020202020204" pitchFamily="34" charset="0"/>
                <a:ea typeface="宋体" panose="02010600030101010101" pitchFamily="2" charset="-122"/>
              </a:rPr>
              <a:t>深入</a:t>
            </a:r>
            <a:r>
              <a:rPr lang="en-US" altLang="zh-CN" sz="1800" b="1">
                <a:solidFill>
                  <a:srgbClr val="0000FF"/>
                </a:solidFill>
                <a:latin typeface="Arial" panose="020B0604020202020204" pitchFamily="34" charset="0"/>
                <a:ea typeface="宋体" panose="02010600030101010101" pitchFamily="2" charset="-122"/>
              </a:rPr>
              <a:t>JAVA</a:t>
            </a:r>
            <a:r>
              <a:rPr lang="zh-CN" altLang="zh-CN" sz="1800" b="1">
                <a:solidFill>
                  <a:srgbClr val="0000FF"/>
                </a:solidFill>
                <a:latin typeface="Arial" panose="020B0604020202020204" pitchFamily="34" charset="0"/>
                <a:ea typeface="宋体" panose="02010600030101010101" pitchFamily="2" charset="-122"/>
              </a:rPr>
              <a:t>虚拟机</a:t>
            </a:r>
            <a:r>
              <a:rPr lang="en-US" altLang="zh-CN" sz="1800" b="1">
                <a:solidFill>
                  <a:srgbClr val="0000FF"/>
                </a:solidFill>
                <a:latin typeface="Arial" panose="020B0604020202020204" pitchFamily="34" charset="0"/>
                <a:ea typeface="宋体" panose="02010600030101010101" pitchFamily="2" charset="-122"/>
              </a:rPr>
              <a:t>》</a:t>
            </a:r>
            <a:endParaRPr lang="zh-CN" altLang="en-US" sz="1800" b="1">
              <a:solidFill>
                <a:srgbClr val="0000FF"/>
              </a:solidFill>
              <a:latin typeface="Arial" panose="020B0604020202020204" pitchFamily="34" charset="0"/>
              <a:ea typeface="宋体" panose="02010600030101010101" pitchFamily="2" charset="-122"/>
            </a:endParaRPr>
          </a:p>
        </p:txBody>
      </p:sp>
      <p:sp>
        <p:nvSpPr>
          <p:cNvPr id="37891" name="矩形 2"/>
          <p:cNvSpPr>
            <a:spLocks noChangeArrowheads="1"/>
          </p:cNvSpPr>
          <p:nvPr/>
        </p:nvSpPr>
        <p:spPr bwMode="auto">
          <a:xfrm>
            <a:off x="2208213" y="1628776"/>
            <a:ext cx="698341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1800">
                <a:latin typeface="Arial" panose="020B0604020202020204" pitchFamily="34" charset="0"/>
                <a:ea typeface="宋体" panose="02010600030101010101" pitchFamily="2" charset="-122"/>
              </a:rPr>
              <a:t>JVM</a:t>
            </a:r>
            <a:r>
              <a:rPr lang="zh-CN" altLang="zh-CN" sz="1800">
                <a:latin typeface="Arial" panose="020B0604020202020204" pitchFamily="34" charset="0"/>
                <a:ea typeface="宋体" panose="02010600030101010101" pitchFamily="2" charset="-122"/>
              </a:rPr>
              <a:t>即时编译器</a:t>
            </a:r>
            <a:r>
              <a:rPr lang="en-US" altLang="zh-CN" sz="1800">
                <a:latin typeface="Arial" panose="020B0604020202020204" pitchFamily="34" charset="0"/>
                <a:ea typeface="宋体" panose="02010600030101010101" pitchFamily="2" charset="-122"/>
              </a:rPr>
              <a:t/>
            </a:r>
            <a:br>
              <a:rPr lang="en-US" altLang="zh-CN" sz="1800">
                <a:latin typeface="Arial" panose="020B0604020202020204" pitchFamily="34" charset="0"/>
                <a:ea typeface="宋体" panose="02010600030101010101" pitchFamily="2" charset="-122"/>
              </a:rPr>
            </a:br>
            <a:r>
              <a:rPr lang="en-US" altLang="zh-CN" sz="1800">
                <a:latin typeface="Arial" panose="020B0604020202020204" pitchFamily="34" charset="0"/>
                <a:ea typeface="宋体" panose="02010600030101010101" pitchFamily="2" charset="-122"/>
              </a:rPr>
              <a:t>      </a:t>
            </a:r>
            <a:r>
              <a:rPr lang="zh-CN" altLang="zh-CN" sz="1800">
                <a:latin typeface="Arial" panose="020B0604020202020204" pitchFamily="34" charset="0"/>
                <a:ea typeface="宋体" panose="02010600030101010101" pitchFamily="2" charset="-122"/>
              </a:rPr>
              <a:t>即时编译器（</a:t>
            </a:r>
            <a:r>
              <a:rPr lang="en-US" altLang="zh-CN" sz="1800">
                <a:latin typeface="Arial" panose="020B0604020202020204" pitchFamily="34" charset="0"/>
                <a:ea typeface="宋体" panose="02010600030101010101" pitchFamily="2" charset="-122"/>
              </a:rPr>
              <a:t>Just In Time Compiler) </a:t>
            </a:r>
            <a:r>
              <a:rPr lang="zh-CN" altLang="zh-CN" sz="1800">
                <a:latin typeface="Arial" panose="020B0604020202020204" pitchFamily="34" charset="0"/>
                <a:ea typeface="宋体" panose="02010600030101010101" pitchFamily="2" charset="-122"/>
              </a:rPr>
              <a:t>简称</a:t>
            </a:r>
            <a:r>
              <a:rPr lang="en-US" altLang="zh-CN" sz="1800">
                <a:latin typeface="Arial" panose="020B0604020202020204" pitchFamily="34" charset="0"/>
                <a:ea typeface="宋体" panose="02010600030101010101" pitchFamily="2" charset="-122"/>
              </a:rPr>
              <a:t>JIT</a:t>
            </a:r>
            <a:br>
              <a:rPr lang="en-US" altLang="zh-CN" sz="1800">
                <a:latin typeface="Arial" panose="020B0604020202020204" pitchFamily="34" charset="0"/>
                <a:ea typeface="宋体" panose="02010600030101010101" pitchFamily="2" charset="-122"/>
              </a:rPr>
            </a:br>
            <a:r>
              <a:rPr lang="en-US" altLang="zh-CN" sz="1800">
                <a:latin typeface="Arial" panose="020B0604020202020204" pitchFamily="34" charset="0"/>
                <a:ea typeface="宋体" panose="02010600030101010101" pitchFamily="2" charset="-122"/>
              </a:rPr>
              <a:t>      JAVA</a:t>
            </a:r>
            <a:r>
              <a:rPr lang="zh-CN" altLang="zh-CN" sz="1800">
                <a:latin typeface="Arial" panose="020B0604020202020204" pitchFamily="34" charset="0"/>
                <a:ea typeface="宋体" panose="02010600030101010101" pitchFamily="2" charset="-122"/>
              </a:rPr>
              <a:t>程序最初是通过解释器（</a:t>
            </a:r>
            <a:r>
              <a:rPr lang="en-US" altLang="zh-CN" sz="1800">
                <a:latin typeface="Arial" panose="020B0604020202020204" pitchFamily="34" charset="0"/>
                <a:ea typeface="宋体" panose="02010600030101010101" pitchFamily="2" charset="-122"/>
              </a:rPr>
              <a:t>Interpreter</a:t>
            </a:r>
            <a:r>
              <a:rPr lang="zh-CN" altLang="zh-CN" sz="1800">
                <a:latin typeface="Arial" panose="020B0604020202020204" pitchFamily="34" charset="0"/>
                <a:ea typeface="宋体" panose="02010600030101010101" pitchFamily="2" charset="-122"/>
              </a:rPr>
              <a:t>）进行解释执行的，当</a:t>
            </a:r>
            <a:r>
              <a:rPr lang="en-US" altLang="zh-CN" sz="1800">
                <a:latin typeface="Arial" panose="020B0604020202020204" pitchFamily="34" charset="0"/>
                <a:ea typeface="宋体" panose="02010600030101010101" pitchFamily="2" charset="-122"/>
              </a:rPr>
              <a:t>JVM</a:t>
            </a:r>
            <a:r>
              <a:rPr lang="zh-CN" altLang="zh-CN" sz="1800">
                <a:latin typeface="Arial" panose="020B0604020202020204" pitchFamily="34" charset="0"/>
                <a:ea typeface="宋体" panose="02010600030101010101" pitchFamily="2" charset="-122"/>
              </a:rPr>
              <a:t>发现某个方法或代码块运行特别频繁的时候，就会认为这是</a:t>
            </a:r>
            <a:r>
              <a:rPr lang="en-US" altLang="zh-CN" sz="1800">
                <a:latin typeface="Arial" panose="020B0604020202020204" pitchFamily="34" charset="0"/>
                <a:ea typeface="宋体" panose="02010600030101010101" pitchFamily="2" charset="-122"/>
              </a:rPr>
              <a:t>“</a:t>
            </a:r>
            <a:r>
              <a:rPr lang="zh-CN" altLang="zh-CN" sz="1800">
                <a:latin typeface="Arial" panose="020B0604020202020204" pitchFamily="34" charset="0"/>
                <a:ea typeface="宋体" panose="02010600030101010101" pitchFamily="2" charset="-122"/>
              </a:rPr>
              <a:t>热点代码</a:t>
            </a:r>
            <a:r>
              <a:rPr lang="en-US" altLang="zh-CN" sz="1800">
                <a:latin typeface="Arial" panose="020B0604020202020204" pitchFamily="34" charset="0"/>
                <a:ea typeface="宋体" panose="02010600030101010101" pitchFamily="2" charset="-122"/>
              </a:rPr>
              <a:t>”</a:t>
            </a:r>
            <a:r>
              <a:rPr lang="zh-CN" altLang="zh-CN"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Hot Spot Code)</a:t>
            </a:r>
            <a:r>
              <a:rPr lang="zh-CN" altLang="zh-CN"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r>
            <a:br>
              <a:rPr lang="en-US" altLang="zh-CN" sz="1800">
                <a:latin typeface="Arial" panose="020B0604020202020204" pitchFamily="34" charset="0"/>
                <a:ea typeface="宋体" panose="02010600030101010101" pitchFamily="2" charset="-122"/>
              </a:rPr>
            </a:br>
            <a:r>
              <a:rPr lang="en-US" altLang="zh-CN" sz="1800">
                <a:latin typeface="Arial" panose="020B0604020202020204" pitchFamily="34" charset="0"/>
                <a:ea typeface="宋体" panose="02010600030101010101" pitchFamily="2" charset="-122"/>
              </a:rPr>
              <a:t>      </a:t>
            </a:r>
            <a:r>
              <a:rPr lang="zh-CN" altLang="zh-CN" sz="1800">
                <a:latin typeface="Arial" panose="020B0604020202020204" pitchFamily="34" charset="0"/>
                <a:ea typeface="宋体" panose="02010600030101010101" pitchFamily="2" charset="-122"/>
              </a:rPr>
              <a:t>为了提高热点代码的执行效率，就会将这些</a:t>
            </a:r>
            <a:r>
              <a:rPr lang="en-US" altLang="zh-CN" sz="1800">
                <a:latin typeface="Arial" panose="020B0604020202020204" pitchFamily="34" charset="0"/>
                <a:ea typeface="宋体" panose="02010600030101010101" pitchFamily="2" charset="-122"/>
              </a:rPr>
              <a:t>“</a:t>
            </a:r>
            <a:r>
              <a:rPr lang="zh-CN" altLang="zh-CN" sz="1800">
                <a:latin typeface="Arial" panose="020B0604020202020204" pitchFamily="34" charset="0"/>
                <a:ea typeface="宋体" panose="02010600030101010101" pitchFamily="2" charset="-122"/>
              </a:rPr>
              <a:t>热点代码</a:t>
            </a:r>
            <a:r>
              <a:rPr lang="en-US" altLang="zh-CN" sz="1800">
                <a:latin typeface="Arial" panose="020B0604020202020204" pitchFamily="34" charset="0"/>
                <a:ea typeface="宋体" panose="02010600030101010101" pitchFamily="2" charset="-122"/>
              </a:rPr>
              <a:t>”</a:t>
            </a:r>
            <a:r>
              <a:rPr lang="zh-CN" altLang="zh-CN" sz="1800">
                <a:latin typeface="Arial" panose="020B0604020202020204" pitchFamily="34" charset="0"/>
                <a:ea typeface="宋体" panose="02010600030101010101" pitchFamily="2" charset="-122"/>
              </a:rPr>
              <a:t>编译成与本地机器相关的机器码，进行各个层次的优化。 完成这个任务的编译器就是即时编译器（</a:t>
            </a:r>
            <a:r>
              <a:rPr lang="en-US" altLang="zh-CN" sz="1800">
                <a:latin typeface="Arial" panose="020B0604020202020204" pitchFamily="34" charset="0"/>
                <a:ea typeface="宋体" panose="02010600030101010101" pitchFamily="2" charset="-122"/>
              </a:rPr>
              <a:t>JIT</a:t>
            </a:r>
            <a:r>
              <a:rPr lang="zh-CN" altLang="zh-CN"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
            </a:r>
            <a:br>
              <a:rPr lang="en-US" altLang="zh-CN" sz="1800">
                <a:latin typeface="Arial" panose="020B0604020202020204" pitchFamily="34" charset="0"/>
                <a:ea typeface="宋体" panose="02010600030101010101" pitchFamily="2" charset="-122"/>
              </a:rPr>
            </a:br>
            <a:r>
              <a:rPr lang="en-US" altLang="zh-CN" sz="1800">
                <a:latin typeface="Arial" panose="020B0604020202020204" pitchFamily="34" charset="0"/>
                <a:ea typeface="宋体" panose="02010600030101010101" pitchFamily="2" charset="-122"/>
              </a:rPr>
              <a:t/>
            </a:r>
            <a:br>
              <a:rPr lang="en-US" altLang="zh-CN" sz="1800">
                <a:latin typeface="Arial" panose="020B0604020202020204" pitchFamily="34" charset="0"/>
                <a:ea typeface="宋体" panose="02010600030101010101" pitchFamily="2" charset="-122"/>
              </a:rPr>
            </a:br>
            <a:r>
              <a:rPr lang="en-US" altLang="zh-CN" sz="1800">
                <a:latin typeface="Arial" panose="020B0604020202020204" pitchFamily="34" charset="0"/>
                <a:ea typeface="宋体" panose="02010600030101010101" pitchFamily="2" charset="-122"/>
              </a:rPr>
              <a:t/>
            </a:r>
            <a:br>
              <a:rPr lang="en-US" altLang="zh-CN" sz="1800">
                <a:latin typeface="Arial" panose="020B0604020202020204" pitchFamily="34" charset="0"/>
                <a:ea typeface="宋体" panose="02010600030101010101" pitchFamily="2" charset="-122"/>
              </a:rPr>
            </a:b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24500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891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8917"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8918"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FC6B6AB1-70E1-484A-83E0-95B2D79B6342}"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pic>
        <p:nvPicPr>
          <p:cNvPr id="3891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1914525"/>
            <a:ext cx="4968875"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Rectangle 1"/>
          <p:cNvSpPr>
            <a:spLocks noChangeArrowheads="1"/>
          </p:cNvSpPr>
          <p:nvPr/>
        </p:nvSpPr>
        <p:spPr bwMode="auto">
          <a:xfrm>
            <a:off x="2063750" y="1341438"/>
            <a:ext cx="5094288" cy="40005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r>
              <a:rPr lang="en-US" altLang="zh-CN" b="1">
                <a:solidFill>
                  <a:srgbClr val="0000FF"/>
                </a:solidFill>
                <a:latin typeface="Calibri" panose="020F0502020204030204" pitchFamily="34" charset="0"/>
                <a:ea typeface="宋体" panose="02010600030101010101" pitchFamily="2" charset="-122"/>
                <a:cs typeface="Times New Roman" panose="02020603050405020304" pitchFamily="18" charset="0"/>
              </a:rPr>
              <a:t>C#</a:t>
            </a:r>
            <a:r>
              <a:rPr lang="zh-CN" altLang="en-US" b="1">
                <a:solidFill>
                  <a:srgbClr val="0000FF"/>
                </a:solidFill>
                <a:latin typeface="Calibri" panose="020F0502020204030204" pitchFamily="34" charset="0"/>
                <a:ea typeface="宋体" panose="02010600030101010101" pitchFamily="2" charset="-122"/>
                <a:cs typeface="Times New Roman" panose="02020603050405020304" pitchFamily="18" charset="0"/>
              </a:rPr>
              <a:t>处理器对源程序的处理过程解析（托管）</a:t>
            </a:r>
            <a:endParaRPr lang="zh-CN" altLang="en-US">
              <a:solidFill>
                <a:srgbClr val="0000FF"/>
              </a:solidFill>
              <a:latin typeface="Arial" panose="020B060402020202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897485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3993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39941"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39942"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FF2CAED4-B290-4C16-A930-5D17AAB904FB}"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pic>
        <p:nvPicPr>
          <p:cNvPr id="39943" name="Image1" descr="Dot_Net_Application_Compilation-7076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1917700"/>
            <a:ext cx="615791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70690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4096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1.2</a:t>
            </a:r>
            <a:endParaRPr lang="zh-CN" altLang="en-US" sz="2400" b="1">
              <a:solidFill>
                <a:srgbClr val="0070C0"/>
              </a:solidFill>
              <a:latin typeface="Arial Black" panose="020B0A04020102020204" pitchFamily="34" charset="0"/>
              <a:ea typeface="ClassizismAntiqua"/>
              <a:cs typeface="ClassizismAntiqua"/>
            </a:endParaRPr>
          </a:p>
        </p:txBody>
      </p:sp>
      <p:sp>
        <p:nvSpPr>
          <p:cNvPr id="40965"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语言处理器（翻译程序）</a:t>
            </a:r>
          </a:p>
        </p:txBody>
      </p:sp>
      <p:sp>
        <p:nvSpPr>
          <p:cNvPr id="40966"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C814A4AA-BFA9-45D1-949D-C23A253C46A7}"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0967" name="Rectangle 1"/>
          <p:cNvSpPr>
            <a:spLocks noChangeArrowheads="1"/>
          </p:cNvSpPr>
          <p:nvPr/>
        </p:nvSpPr>
        <p:spPr bwMode="auto">
          <a:xfrm>
            <a:off x="2063750" y="1341438"/>
            <a:ext cx="2914650" cy="400050"/>
          </a:xfrm>
          <a:prstGeom prst="rect">
            <a:avLst/>
          </a:prstGeom>
          <a:noFill/>
          <a:ln>
            <a:noFill/>
          </a:ln>
          <a:effectLst>
            <a:outerShdw dist="107763" dir="189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r>
              <a:rPr lang="en-US" altLang="zh-CN" b="1">
                <a:solidFill>
                  <a:srgbClr val="0000FF"/>
                </a:solidFill>
                <a:latin typeface="Calibri" panose="020F0502020204030204" pitchFamily="34" charset="0"/>
                <a:ea typeface="宋体" panose="02010600030101010101" pitchFamily="2" charset="-122"/>
                <a:cs typeface="Times New Roman" panose="02020603050405020304" pitchFamily="18" charset="0"/>
              </a:rPr>
              <a:t>Java</a:t>
            </a:r>
            <a:r>
              <a:rPr lang="zh-CN" altLang="en-US" b="1">
                <a:solidFill>
                  <a:srgbClr val="0000FF"/>
                </a:solidFill>
                <a:latin typeface="Calibri" panose="020F0502020204030204" pitchFamily="34" charset="0"/>
                <a:ea typeface="宋体" panose="02010600030101010101" pitchFamily="2" charset="-122"/>
                <a:cs typeface="Times New Roman" panose="02020603050405020304" pitchFamily="18" charset="0"/>
              </a:rPr>
              <a:t>与</a:t>
            </a:r>
            <a:r>
              <a:rPr lang="en-US" altLang="zh-CN" b="1">
                <a:solidFill>
                  <a:srgbClr val="0000FF"/>
                </a:solidFill>
                <a:latin typeface="Calibri" panose="020F0502020204030204" pitchFamily="34" charset="0"/>
                <a:ea typeface="宋体" panose="02010600030101010101" pitchFamily="2" charset="-122"/>
                <a:cs typeface="Times New Roman" panose="02020603050405020304" pitchFamily="18" charset="0"/>
              </a:rPr>
              <a:t>C#——</a:t>
            </a:r>
            <a:r>
              <a:rPr lang="zh-CN" altLang="en-US" b="1">
                <a:solidFill>
                  <a:srgbClr val="0000FF"/>
                </a:solidFill>
                <a:latin typeface="Calibri" panose="020F0502020204030204" pitchFamily="34" charset="0"/>
                <a:ea typeface="宋体" panose="02010600030101010101" pitchFamily="2" charset="-122"/>
                <a:cs typeface="Times New Roman" panose="02020603050405020304" pitchFamily="18" charset="0"/>
              </a:rPr>
              <a:t>开源与垄断</a:t>
            </a:r>
            <a:endParaRPr lang="zh-CN" altLang="en-US">
              <a:solidFill>
                <a:srgbClr val="0000FF"/>
              </a:solidFill>
              <a:latin typeface="Arial" panose="020B0604020202020204" pitchFamily="34" charset="0"/>
              <a:ea typeface="宋体" panose="02010600030101010101" pitchFamily="2" charset="-122"/>
              <a:cs typeface="Times New Roman" panose="02020603050405020304" pitchFamily="18" charset="0"/>
            </a:endParaRPr>
          </a:p>
        </p:txBody>
      </p:sp>
      <p:sp>
        <p:nvSpPr>
          <p:cNvPr id="40968" name="TextBox 7"/>
          <p:cNvSpPr txBox="1">
            <a:spLocks noChangeArrowheads="1"/>
          </p:cNvSpPr>
          <p:nvPr/>
        </p:nvSpPr>
        <p:spPr bwMode="auto">
          <a:xfrm>
            <a:off x="2351088" y="2492376"/>
            <a:ext cx="691356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1800">
                <a:latin typeface="Arial" panose="020B0604020202020204" pitchFamily="34" charset="0"/>
                <a:ea typeface="宋体" panose="02010600030101010101" pitchFamily="2" charset="-122"/>
              </a:rPr>
              <a:t>     </a:t>
            </a:r>
            <a:r>
              <a:rPr lang="en-US" altLang="zh-CN" sz="2800">
                <a:latin typeface="Arial" panose="020B0604020202020204" pitchFamily="34" charset="0"/>
                <a:ea typeface="宋体" panose="02010600030101010101" pitchFamily="2" charset="-122"/>
              </a:rPr>
              <a:t>Bytecode</a:t>
            </a:r>
            <a:r>
              <a:rPr lang="zh-CN" altLang="en-US" sz="2800">
                <a:latin typeface="Arial" panose="020B0604020202020204" pitchFamily="34" charset="0"/>
                <a:ea typeface="宋体" panose="02010600030101010101" pitchFamily="2" charset="-122"/>
              </a:rPr>
              <a:t>的引入是为了让同一种</a:t>
            </a:r>
            <a:r>
              <a:rPr lang="en-US" altLang="zh-CN" sz="2800">
                <a:latin typeface="Arial" panose="020B0604020202020204" pitchFamily="34" charset="0"/>
                <a:ea typeface="宋体" panose="02010600030101010101" pitchFamily="2" charset="-122"/>
              </a:rPr>
              <a:t>Java</a:t>
            </a:r>
            <a:r>
              <a:rPr lang="zh-CN" altLang="en-US" sz="2800">
                <a:latin typeface="Arial" panose="020B0604020202020204" pitchFamily="34" charset="0"/>
                <a:ea typeface="宋体" panose="02010600030101010101" pitchFamily="2" charset="-122"/>
              </a:rPr>
              <a:t>语言通过使用不同的虚拟机，使之能在不同的操作系统和硬件平台上运行</a:t>
            </a:r>
            <a:endParaRPr lang="en-US" altLang="zh-CN" sz="2800">
              <a:latin typeface="Arial" panose="020B0604020202020204" pitchFamily="34" charset="0"/>
              <a:ea typeface="宋体" panose="02010600030101010101" pitchFamily="2" charset="-122"/>
            </a:endParaRPr>
          </a:p>
          <a:p>
            <a:pPr eaLnBrk="1" hangingPunct="1">
              <a:spcBef>
                <a:spcPct val="0"/>
              </a:spcBef>
              <a:buFontTx/>
              <a:buNone/>
            </a:pPr>
            <a:r>
              <a:rPr lang="en-US" altLang="zh-CN" sz="2800">
                <a:latin typeface="Arial" panose="020B0604020202020204" pitchFamily="34" charset="0"/>
                <a:ea typeface="宋体" panose="02010600030101010101" pitchFamily="2" charset="-122"/>
              </a:rPr>
              <a:t>     MSIL</a:t>
            </a:r>
            <a:r>
              <a:rPr lang="zh-CN" altLang="en-US" sz="2800">
                <a:latin typeface="Arial" panose="020B0604020202020204" pitchFamily="34" charset="0"/>
                <a:ea typeface="宋体" panose="02010600030101010101" pitchFamily="2" charset="-122"/>
              </a:rPr>
              <a:t>的引入是为了让微软支持的不同种类语言能够都在微软的操作系统上运行</a:t>
            </a:r>
            <a:endParaRPr lang="en-US" altLang="zh-CN" sz="2800">
              <a:latin typeface="Arial" panose="020B0604020202020204" pitchFamily="34" charset="0"/>
              <a:ea typeface="宋体" panose="02010600030101010101" pitchFamily="2" charset="-122"/>
            </a:endParaRPr>
          </a:p>
          <a:p>
            <a:pPr eaLnBrk="1" hangingPunct="1">
              <a:spcBef>
                <a:spcPct val="0"/>
              </a:spcBef>
              <a:buFontTx/>
              <a:buNone/>
            </a:pPr>
            <a:endParaRPr lang="en-US" altLang="zh-CN" sz="2800">
              <a:latin typeface="Arial" panose="020B0604020202020204" pitchFamily="34" charset="0"/>
              <a:ea typeface="宋体" panose="02010600030101010101" pitchFamily="2" charset="-122"/>
            </a:endParaRPr>
          </a:p>
          <a:p>
            <a:pPr eaLnBrk="1" hangingPunct="1">
              <a:spcBef>
                <a:spcPct val="0"/>
              </a:spcBef>
              <a:buFontTx/>
              <a:buNone/>
            </a:pPr>
            <a:endParaRPr lang="zh-CN" altLang="en-US" sz="2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648081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016CF34C-53DE-426C-8A88-C86B245B10A5}"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1987"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60DC68D1-2B6E-4B12-8A99-30E7C8F9EA16}"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36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0109" name="Rectangle 13"/>
          <p:cNvSpPr>
            <a:spLocks/>
          </p:cNvSpPr>
          <p:nvPr/>
        </p:nvSpPr>
        <p:spPr bwMode="auto">
          <a:xfrm>
            <a:off x="1774825" y="1628775"/>
            <a:ext cx="8713788" cy="4572000"/>
          </a:xfrm>
          <a:prstGeom prst="rect">
            <a:avLst/>
          </a:prstGeom>
          <a:noFill/>
          <a:ln w="9525">
            <a:noFill/>
            <a:miter lim="800000"/>
            <a:headEnd/>
            <a:tailEnd/>
          </a:ln>
        </p:spPr>
        <p:txBody>
          <a:bodyPr/>
          <a:lstStyle/>
          <a:p>
            <a:pPr marL="419100" indent="-382588">
              <a:lnSpc>
                <a:spcPct val="90000"/>
              </a:lnSpc>
              <a:spcBef>
                <a:spcPct val="20000"/>
              </a:spcBef>
              <a:buClr>
                <a:schemeClr val="accent1"/>
              </a:buClr>
              <a:buSzPct val="80000"/>
              <a:defRPr/>
            </a:pPr>
            <a:r>
              <a:rPr lang="zh-CN" altLang="en-US" sz="2600" b="1" dirty="0">
                <a:effectLst>
                  <a:outerShdw blurRad="38100" dist="38100" dir="2700000" algn="tl">
                    <a:srgbClr val="000000"/>
                  </a:outerShdw>
                </a:effectLst>
                <a:latin typeface="Times New Roman" pitchFamily="18" charset="0"/>
                <a:ea typeface="楷体_GB2312" pitchFamily="49" charset="-122"/>
              </a:rPr>
              <a:t>一个常见的例子：外文资料的翻译过程</a:t>
            </a:r>
            <a:r>
              <a:rPr lang="en-US" altLang="zh-CN" sz="2600" b="1" dirty="0">
                <a:effectLst>
                  <a:outerShdw blurRad="38100" dist="38100" dir="2700000" algn="tl">
                    <a:srgbClr val="000000"/>
                  </a:outerShdw>
                </a:effectLst>
                <a:latin typeface="Times New Roman" pitchFamily="18" charset="0"/>
                <a:ea typeface="楷体_GB2312" pitchFamily="49" charset="-122"/>
              </a:rPr>
              <a:t>——</a:t>
            </a:r>
          </a:p>
          <a:p>
            <a:pPr marL="419100" indent="-382588">
              <a:lnSpc>
                <a:spcPct val="90000"/>
              </a:lnSpc>
              <a:spcBef>
                <a:spcPct val="20000"/>
              </a:spcBef>
              <a:buClr>
                <a:schemeClr val="accent1"/>
              </a:buClr>
              <a:buSzPct val="80000"/>
              <a:defRPr/>
            </a:pPr>
            <a:r>
              <a:rPr lang="en-US" altLang="zh-CN" sz="2600" b="1" dirty="0">
                <a:effectLst>
                  <a:outerShdw blurRad="38100" dist="38100" dir="2700000" algn="tl">
                    <a:srgbClr val="000000"/>
                  </a:outerShdw>
                </a:effectLst>
                <a:latin typeface="Times New Roman" pitchFamily="18" charset="0"/>
                <a:ea typeface="楷体_GB2312" pitchFamily="49" charset="-122"/>
              </a:rPr>
              <a:t>1</a:t>
            </a:r>
            <a:r>
              <a:rPr lang="zh-CN" altLang="en-US" sz="2600" b="1" dirty="0">
                <a:effectLst>
                  <a:outerShdw blurRad="38100" dist="38100" dir="2700000" algn="tl">
                    <a:srgbClr val="000000"/>
                  </a:outerShdw>
                </a:effectLst>
                <a:latin typeface="Times New Roman" pitchFamily="18" charset="0"/>
                <a:ea typeface="楷体_GB2312" pitchFamily="49" charset="-122"/>
              </a:rPr>
              <a:t>）读一个个字母（字符）              </a:t>
            </a:r>
            <a:r>
              <a:rPr lang="en-US" altLang="zh-CN" sz="2600" b="1" dirty="0">
                <a:effectLst>
                  <a:outerShdw blurRad="38100" dist="38100" dir="2700000" algn="tl">
                    <a:srgbClr val="000000"/>
                  </a:outerShdw>
                </a:effectLst>
                <a:latin typeface="Times New Roman" pitchFamily="18" charset="0"/>
                <a:ea typeface="楷体_GB2312" pitchFamily="49" charset="-122"/>
              </a:rPr>
              <a:t>2</a:t>
            </a:r>
            <a:r>
              <a:rPr lang="zh-CN" altLang="en-US" sz="2600" b="1" dirty="0">
                <a:effectLst>
                  <a:outerShdw blurRad="38100" dist="38100" dir="2700000" algn="tl">
                    <a:srgbClr val="000000"/>
                  </a:outerShdw>
                </a:effectLst>
                <a:latin typeface="Times New Roman" pitchFamily="18" charset="0"/>
                <a:ea typeface="楷体_GB2312" pitchFamily="49" charset="-122"/>
              </a:rPr>
              <a:t>）构成独立单词</a:t>
            </a:r>
          </a:p>
          <a:p>
            <a:pPr marL="419100" indent="-382588">
              <a:lnSpc>
                <a:spcPct val="90000"/>
              </a:lnSpc>
              <a:spcBef>
                <a:spcPct val="20000"/>
              </a:spcBef>
              <a:buClr>
                <a:schemeClr val="accent1"/>
              </a:buClr>
              <a:buSzPct val="80000"/>
              <a:defRPr/>
            </a:pPr>
            <a:r>
              <a:rPr lang="en-US" altLang="zh-CN" sz="2600" b="1" dirty="0">
                <a:effectLst>
                  <a:outerShdw blurRad="38100" dist="38100" dir="2700000" algn="tl">
                    <a:srgbClr val="000000"/>
                  </a:outerShdw>
                </a:effectLst>
                <a:latin typeface="Times New Roman" pitchFamily="18" charset="0"/>
                <a:ea typeface="楷体_GB2312" pitchFamily="49" charset="-122"/>
              </a:rPr>
              <a:t>3</a:t>
            </a:r>
            <a:r>
              <a:rPr lang="zh-CN" altLang="en-US" sz="2600" b="1" dirty="0">
                <a:effectLst>
                  <a:outerShdw blurRad="38100" dist="38100" dir="2700000" algn="tl">
                    <a:srgbClr val="000000"/>
                  </a:outerShdw>
                </a:effectLst>
                <a:latin typeface="Times New Roman" pitchFamily="18" charset="0"/>
                <a:ea typeface="楷体_GB2312" pitchFamily="49" charset="-122"/>
              </a:rPr>
              <a:t>）分析语法关系                              </a:t>
            </a:r>
            <a:r>
              <a:rPr lang="en-US" altLang="zh-CN" sz="2600" b="1" dirty="0">
                <a:effectLst>
                  <a:outerShdw blurRad="38100" dist="38100" dir="2700000" algn="tl">
                    <a:srgbClr val="000000"/>
                  </a:outerShdw>
                </a:effectLst>
                <a:latin typeface="Times New Roman" pitchFamily="18" charset="0"/>
                <a:ea typeface="楷体_GB2312" pitchFamily="49" charset="-122"/>
              </a:rPr>
              <a:t>4</a:t>
            </a:r>
            <a:r>
              <a:rPr lang="zh-CN" altLang="en-US" sz="2600" b="1" dirty="0">
                <a:effectLst>
                  <a:outerShdw blurRad="38100" dist="38100" dir="2700000" algn="tl">
                    <a:srgbClr val="000000"/>
                  </a:outerShdw>
                </a:effectLst>
                <a:latin typeface="Times New Roman" pitchFamily="18" charset="0"/>
                <a:ea typeface="楷体_GB2312" pitchFamily="49" charset="-122"/>
              </a:rPr>
              <a:t>）初步译成中文       </a:t>
            </a:r>
          </a:p>
          <a:p>
            <a:pPr marL="419100" indent="-382588">
              <a:lnSpc>
                <a:spcPct val="90000"/>
              </a:lnSpc>
              <a:spcBef>
                <a:spcPct val="20000"/>
              </a:spcBef>
              <a:buClr>
                <a:schemeClr val="accent1"/>
              </a:buClr>
              <a:buSzPct val="80000"/>
              <a:defRPr/>
            </a:pPr>
            <a:r>
              <a:rPr lang="en-US" altLang="zh-CN" sz="2600" b="1" dirty="0">
                <a:effectLst>
                  <a:outerShdw blurRad="38100" dist="38100" dir="2700000" algn="tl">
                    <a:srgbClr val="000000"/>
                  </a:outerShdw>
                </a:effectLst>
                <a:latin typeface="Times New Roman" pitchFamily="18" charset="0"/>
                <a:ea typeface="楷体_GB2312" pitchFamily="49" charset="-122"/>
              </a:rPr>
              <a:t>5</a:t>
            </a:r>
            <a:r>
              <a:rPr lang="zh-CN" altLang="en-US" sz="2600" b="1" dirty="0">
                <a:effectLst>
                  <a:outerShdw blurRad="38100" dist="38100" dir="2700000" algn="tl">
                    <a:srgbClr val="000000"/>
                  </a:outerShdw>
                </a:effectLst>
                <a:latin typeface="Times New Roman" pitchFamily="18" charset="0"/>
                <a:ea typeface="楷体_GB2312" pitchFamily="49" charset="-122"/>
              </a:rPr>
              <a:t>）加工修改                                      </a:t>
            </a:r>
            <a:r>
              <a:rPr lang="en-US" altLang="zh-CN" sz="2600" b="1" dirty="0">
                <a:effectLst>
                  <a:outerShdw blurRad="38100" dist="38100" dir="2700000" algn="tl">
                    <a:srgbClr val="000000"/>
                  </a:outerShdw>
                </a:effectLst>
                <a:latin typeface="Times New Roman" pitchFamily="18" charset="0"/>
                <a:ea typeface="楷体_GB2312" pitchFamily="49" charset="-122"/>
              </a:rPr>
              <a:t>6</a:t>
            </a:r>
            <a:r>
              <a:rPr lang="zh-CN" altLang="en-US" sz="2600" b="1" dirty="0">
                <a:effectLst>
                  <a:outerShdw blurRad="38100" dist="38100" dir="2700000" algn="tl">
                    <a:srgbClr val="000000"/>
                  </a:outerShdw>
                </a:effectLst>
                <a:latin typeface="Times New Roman" pitchFamily="18" charset="0"/>
                <a:ea typeface="楷体_GB2312" pitchFamily="49" charset="-122"/>
              </a:rPr>
              <a:t>）写出译文</a:t>
            </a:r>
          </a:p>
          <a:p>
            <a:pPr marL="419100" indent="-382588">
              <a:lnSpc>
                <a:spcPct val="90000"/>
              </a:lnSpc>
              <a:spcBef>
                <a:spcPct val="20000"/>
              </a:spcBef>
              <a:buClr>
                <a:schemeClr val="accent1"/>
              </a:buClr>
              <a:buSzPct val="80000"/>
              <a:defRPr/>
            </a:pPr>
            <a:endParaRPr lang="zh-CN" altLang="en-US" sz="1400" b="1" dirty="0">
              <a:effectLst>
                <a:outerShdw blurRad="38100" dist="38100" dir="2700000" algn="tl">
                  <a:srgbClr val="000000"/>
                </a:outerShdw>
              </a:effectLst>
              <a:latin typeface="Times New Roman" pitchFamily="18" charset="0"/>
              <a:ea typeface="楷体_GB2312" pitchFamily="49" charset="-122"/>
            </a:endParaRPr>
          </a:p>
          <a:p>
            <a:pPr marL="419100" indent="-382588">
              <a:lnSpc>
                <a:spcPct val="90000"/>
              </a:lnSpc>
              <a:spcBef>
                <a:spcPct val="20000"/>
              </a:spcBef>
              <a:buClr>
                <a:schemeClr val="accent1"/>
              </a:buClr>
              <a:buSzPct val="80000"/>
              <a:defRPr/>
            </a:pPr>
            <a:r>
              <a:rPr lang="zh-CN" altLang="en-US" sz="2600" b="1" dirty="0">
                <a:effectLst>
                  <a:outerShdw blurRad="38100" dist="38100" dir="2700000" algn="tl">
                    <a:srgbClr val="000000"/>
                  </a:outerShdw>
                </a:effectLst>
                <a:latin typeface="Times New Roman" pitchFamily="18" charset="0"/>
                <a:ea typeface="楷体_GB2312" pitchFamily="49" charset="-122"/>
              </a:rPr>
              <a:t>由此，我们可以理解，编译过程基本包括以下几个</a:t>
            </a:r>
            <a:r>
              <a:rPr lang="zh-CN" altLang="en-US" sz="2600" b="1" dirty="0">
                <a:solidFill>
                  <a:srgbClr val="0000FF"/>
                </a:solidFill>
                <a:effectLst>
                  <a:outerShdw blurRad="38100" dist="38100" dir="2700000" algn="tl">
                    <a:srgbClr val="000000"/>
                  </a:outerShdw>
                </a:effectLst>
                <a:latin typeface="Times New Roman" pitchFamily="18" charset="0"/>
                <a:ea typeface="楷体_GB2312" pitchFamily="49" charset="-122"/>
              </a:rPr>
              <a:t>步骤</a:t>
            </a:r>
            <a:r>
              <a:rPr lang="zh-CN" altLang="en-US" sz="2600" b="1" dirty="0">
                <a:effectLst>
                  <a:outerShdw blurRad="38100" dist="38100" dir="2700000" algn="tl">
                    <a:srgbClr val="000000"/>
                  </a:outerShdw>
                </a:effectLst>
                <a:latin typeface="Times New Roman" pitchFamily="18" charset="0"/>
                <a:ea typeface="楷体_GB2312" pitchFamily="49" charset="-122"/>
              </a:rPr>
              <a:t>：</a:t>
            </a:r>
          </a:p>
          <a:p>
            <a:pPr marL="419100" indent="-382588">
              <a:lnSpc>
                <a:spcPct val="90000"/>
              </a:lnSpc>
              <a:spcBef>
                <a:spcPct val="20000"/>
              </a:spcBef>
              <a:buClr>
                <a:schemeClr val="accent1"/>
              </a:buClr>
              <a:buSzPct val="80000"/>
              <a:defRPr/>
            </a:pPr>
            <a:r>
              <a:rPr lang="en-US" altLang="zh-CN" sz="2600" b="1" dirty="0">
                <a:effectLst>
                  <a:outerShdw blurRad="38100" dist="38100" dir="2700000" algn="tl">
                    <a:srgbClr val="000000"/>
                  </a:outerShdw>
                </a:effectLst>
                <a:latin typeface="Times New Roman" pitchFamily="18" charset="0"/>
                <a:ea typeface="楷体_GB2312" pitchFamily="49" charset="-122"/>
              </a:rPr>
              <a:t>1</a:t>
            </a:r>
            <a:r>
              <a:rPr lang="zh-CN" altLang="en-US" sz="2600" b="1" dirty="0">
                <a:effectLst>
                  <a:outerShdw blurRad="38100" dist="38100" dir="2700000" algn="tl">
                    <a:srgbClr val="000000"/>
                  </a:outerShdw>
                </a:effectLst>
                <a:latin typeface="Times New Roman" pitchFamily="18" charset="0"/>
                <a:ea typeface="楷体_GB2312" pitchFamily="49" charset="-122"/>
              </a:rPr>
              <a:t>）词法分析               </a:t>
            </a:r>
            <a:r>
              <a:rPr lang="en-US" altLang="zh-CN" sz="2600" b="1" dirty="0">
                <a:effectLst>
                  <a:outerShdw blurRad="38100" dist="38100" dir="2700000" algn="tl">
                    <a:srgbClr val="000000"/>
                  </a:outerShdw>
                </a:effectLst>
                <a:latin typeface="Times New Roman" pitchFamily="18" charset="0"/>
                <a:ea typeface="楷体_GB2312" pitchFamily="49" charset="-122"/>
              </a:rPr>
              <a:t>2</a:t>
            </a:r>
            <a:r>
              <a:rPr lang="zh-CN" altLang="en-US" sz="2600" b="1" dirty="0">
                <a:effectLst>
                  <a:outerShdw blurRad="38100" dist="38100" dir="2700000" algn="tl">
                    <a:srgbClr val="000000"/>
                  </a:outerShdw>
                </a:effectLst>
                <a:latin typeface="Times New Roman" pitchFamily="18" charset="0"/>
                <a:ea typeface="楷体_GB2312" pitchFamily="49" charset="-122"/>
              </a:rPr>
              <a:t>）语法分析        </a:t>
            </a:r>
            <a:r>
              <a:rPr lang="en-US" altLang="zh-CN" sz="2600" b="1" dirty="0">
                <a:effectLst>
                  <a:outerShdw blurRad="38100" dist="38100" dir="2700000" algn="tl">
                    <a:srgbClr val="000000"/>
                  </a:outerShdw>
                </a:effectLst>
                <a:latin typeface="Times New Roman" pitchFamily="18" charset="0"/>
                <a:ea typeface="楷体_GB2312" pitchFamily="49" charset="-122"/>
              </a:rPr>
              <a:t>3</a:t>
            </a:r>
            <a:r>
              <a:rPr lang="zh-CN" altLang="en-US" sz="2600" b="1" dirty="0">
                <a:effectLst>
                  <a:outerShdw blurRad="38100" dist="38100" dir="2700000" algn="tl">
                    <a:srgbClr val="000000"/>
                  </a:outerShdw>
                </a:effectLst>
                <a:latin typeface="Times New Roman" pitchFamily="18" charset="0"/>
                <a:ea typeface="楷体_GB2312" pitchFamily="49" charset="-122"/>
              </a:rPr>
              <a:t>）语义分析     </a:t>
            </a:r>
          </a:p>
          <a:p>
            <a:pPr marL="419100" indent="-382588">
              <a:lnSpc>
                <a:spcPct val="90000"/>
              </a:lnSpc>
              <a:spcBef>
                <a:spcPct val="20000"/>
              </a:spcBef>
              <a:buClr>
                <a:schemeClr val="accent1"/>
              </a:buClr>
              <a:buSzPct val="80000"/>
              <a:defRPr/>
            </a:pPr>
            <a:r>
              <a:rPr lang="en-US" altLang="zh-CN" sz="2600" b="1" dirty="0">
                <a:effectLst>
                  <a:outerShdw blurRad="38100" dist="38100" dir="2700000" algn="tl">
                    <a:srgbClr val="000000"/>
                  </a:outerShdw>
                </a:effectLst>
                <a:latin typeface="Times New Roman" pitchFamily="18" charset="0"/>
                <a:ea typeface="楷体_GB2312" pitchFamily="49" charset="-122"/>
              </a:rPr>
              <a:t>4</a:t>
            </a:r>
            <a:r>
              <a:rPr lang="zh-CN" altLang="en-US" sz="2600" b="1" dirty="0">
                <a:effectLst>
                  <a:outerShdw blurRad="38100" dist="38100" dir="2700000" algn="tl">
                    <a:srgbClr val="000000"/>
                  </a:outerShdw>
                </a:effectLst>
                <a:latin typeface="Times New Roman" pitchFamily="18" charset="0"/>
                <a:ea typeface="楷体_GB2312" pitchFamily="49" charset="-122"/>
              </a:rPr>
              <a:t>）中间代码生成       </a:t>
            </a:r>
            <a:r>
              <a:rPr lang="en-US" altLang="zh-CN" sz="2600" b="1" dirty="0">
                <a:effectLst>
                  <a:outerShdw blurRad="38100" dist="38100" dir="2700000" algn="tl">
                    <a:srgbClr val="000000"/>
                  </a:outerShdw>
                </a:effectLst>
                <a:latin typeface="Times New Roman" pitchFamily="18" charset="0"/>
                <a:ea typeface="楷体_GB2312" pitchFamily="49" charset="-122"/>
              </a:rPr>
              <a:t>5</a:t>
            </a:r>
            <a:r>
              <a:rPr lang="zh-CN" altLang="en-US" sz="2600" b="1" dirty="0">
                <a:effectLst>
                  <a:outerShdw blurRad="38100" dist="38100" dir="2700000" algn="tl">
                    <a:srgbClr val="000000"/>
                  </a:outerShdw>
                </a:effectLst>
                <a:latin typeface="Times New Roman" pitchFamily="18" charset="0"/>
                <a:ea typeface="楷体_GB2312" pitchFamily="49" charset="-122"/>
              </a:rPr>
              <a:t>）修饰优化        </a:t>
            </a:r>
            <a:r>
              <a:rPr lang="en-US" altLang="zh-CN" sz="2600" b="1" dirty="0">
                <a:effectLst>
                  <a:outerShdw blurRad="38100" dist="38100" dir="2700000" algn="tl">
                    <a:srgbClr val="000000"/>
                  </a:outerShdw>
                </a:effectLst>
                <a:latin typeface="Times New Roman" pitchFamily="18" charset="0"/>
                <a:ea typeface="楷体_GB2312" pitchFamily="49" charset="-122"/>
              </a:rPr>
              <a:t>6</a:t>
            </a:r>
            <a:r>
              <a:rPr lang="zh-CN" altLang="en-US" sz="2600" b="1" dirty="0">
                <a:effectLst>
                  <a:outerShdw blurRad="38100" dist="38100" dir="2700000" algn="tl">
                    <a:srgbClr val="000000"/>
                  </a:outerShdw>
                </a:effectLst>
                <a:latin typeface="Times New Roman" pitchFamily="18" charset="0"/>
                <a:ea typeface="楷体_GB2312" pitchFamily="49" charset="-122"/>
              </a:rPr>
              <a:t>）生成目标程序</a:t>
            </a:r>
          </a:p>
          <a:p>
            <a:pPr marL="419100" indent="-382588">
              <a:lnSpc>
                <a:spcPct val="90000"/>
              </a:lnSpc>
              <a:spcBef>
                <a:spcPct val="20000"/>
              </a:spcBef>
              <a:buClr>
                <a:schemeClr val="accent1"/>
              </a:buClr>
              <a:buSzPct val="80000"/>
              <a:defRPr/>
            </a:pPr>
            <a:r>
              <a:rPr lang="zh-CN" altLang="en-US" sz="1400" b="1" dirty="0">
                <a:effectLst>
                  <a:outerShdw blurRad="38100" dist="38100" dir="2700000" algn="tl">
                    <a:srgbClr val="000000"/>
                  </a:outerShdw>
                </a:effectLst>
                <a:latin typeface="Times New Roman" pitchFamily="18" charset="0"/>
                <a:ea typeface="楷体_GB2312" pitchFamily="49" charset="-122"/>
              </a:rPr>
              <a:t>     </a:t>
            </a:r>
          </a:p>
          <a:p>
            <a:pPr marL="419100" indent="-382588">
              <a:lnSpc>
                <a:spcPct val="90000"/>
              </a:lnSpc>
              <a:spcBef>
                <a:spcPct val="20000"/>
              </a:spcBef>
              <a:buClr>
                <a:schemeClr val="accent1"/>
              </a:buClr>
              <a:buSzPct val="80000"/>
              <a:defRPr/>
            </a:pPr>
            <a:r>
              <a:rPr lang="zh-CN" altLang="en-US" sz="2600" b="1" dirty="0">
                <a:effectLst>
                  <a:outerShdw blurRad="38100" dist="38100" dir="2700000" algn="tl">
                    <a:srgbClr val="000000"/>
                  </a:outerShdw>
                </a:effectLst>
                <a:latin typeface="Times New Roman" pitchFamily="18" charset="0"/>
                <a:ea typeface="楷体_GB2312" pitchFamily="49" charset="-122"/>
              </a:rPr>
              <a:t>它们之间的</a:t>
            </a:r>
            <a:r>
              <a:rPr lang="zh-CN" altLang="en-US" sz="2600" b="1" dirty="0">
                <a:solidFill>
                  <a:srgbClr val="0000FF"/>
                </a:solidFill>
                <a:effectLst>
                  <a:outerShdw blurRad="38100" dist="38100" dir="2700000" algn="tl">
                    <a:srgbClr val="000000"/>
                  </a:outerShdw>
                </a:effectLst>
                <a:latin typeface="Times New Roman" pitchFamily="18" charset="0"/>
                <a:ea typeface="楷体_GB2312" pitchFamily="49" charset="-122"/>
              </a:rPr>
              <a:t>对应关系</a:t>
            </a:r>
            <a:r>
              <a:rPr lang="zh-CN" altLang="en-US" sz="2600" b="1" dirty="0">
                <a:effectLst>
                  <a:outerShdw blurRad="38100" dist="38100" dir="2700000" algn="tl">
                    <a:srgbClr val="000000"/>
                  </a:outerShdw>
                </a:effectLst>
                <a:latin typeface="Times New Roman" pitchFamily="18" charset="0"/>
                <a:ea typeface="楷体_GB2312" pitchFamily="49" charset="-122"/>
              </a:rPr>
              <a:t>如下： </a:t>
            </a:r>
          </a:p>
        </p:txBody>
      </p:sp>
      <p:grpSp>
        <p:nvGrpSpPr>
          <p:cNvPr id="41989" name="组合 12"/>
          <p:cNvGrpSpPr>
            <a:grpSpLocks/>
          </p:cNvGrpSpPr>
          <p:nvPr/>
        </p:nvGrpSpPr>
        <p:grpSpPr bwMode="auto">
          <a:xfrm>
            <a:off x="1524001" y="476250"/>
            <a:ext cx="5946775" cy="1022350"/>
            <a:chOff x="0" y="476672"/>
            <a:chExt cx="5946007" cy="1022350"/>
          </a:xfrm>
        </p:grpSpPr>
        <p:sp>
          <p:nvSpPr>
            <p:cNvPr id="41990"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199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721276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0109">
                                            <p:txEl>
                                              <p:pRg st="1" end="1"/>
                                            </p:txEl>
                                          </p:spTgt>
                                        </p:tgtEl>
                                        <p:attrNameLst>
                                          <p:attrName>style.visibility</p:attrName>
                                        </p:attrNameLst>
                                      </p:cBhvr>
                                      <p:to>
                                        <p:strVal val="visible"/>
                                      </p:to>
                                    </p:set>
                                    <p:animEffect transition="in" filter="wipe(left)">
                                      <p:cBhvr>
                                        <p:cTn id="7" dur="500"/>
                                        <p:tgtEl>
                                          <p:spTgt spid="260109">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60109">
                                            <p:txEl>
                                              <p:pRg st="2" end="2"/>
                                            </p:txEl>
                                          </p:spTgt>
                                        </p:tgtEl>
                                        <p:attrNameLst>
                                          <p:attrName>style.visibility</p:attrName>
                                        </p:attrNameLst>
                                      </p:cBhvr>
                                      <p:to>
                                        <p:strVal val="visible"/>
                                      </p:to>
                                    </p:set>
                                    <p:animEffect transition="in" filter="wipe(left)">
                                      <p:cBhvr>
                                        <p:cTn id="10" dur="500"/>
                                        <p:tgtEl>
                                          <p:spTgt spid="260109">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60109">
                                            <p:txEl>
                                              <p:pRg st="3" end="3"/>
                                            </p:txEl>
                                          </p:spTgt>
                                        </p:tgtEl>
                                        <p:attrNameLst>
                                          <p:attrName>style.visibility</p:attrName>
                                        </p:attrNameLst>
                                      </p:cBhvr>
                                      <p:to>
                                        <p:strVal val="visible"/>
                                      </p:to>
                                    </p:set>
                                    <p:animEffect transition="in" filter="wipe(left)">
                                      <p:cBhvr>
                                        <p:cTn id="13" dur="500"/>
                                        <p:tgtEl>
                                          <p:spTgt spid="260109">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60109">
                                            <p:txEl>
                                              <p:pRg st="5" end="5"/>
                                            </p:txEl>
                                          </p:spTgt>
                                        </p:tgtEl>
                                        <p:attrNameLst>
                                          <p:attrName>style.visibility</p:attrName>
                                        </p:attrNameLst>
                                      </p:cBhvr>
                                      <p:to>
                                        <p:strVal val="visible"/>
                                      </p:to>
                                    </p:set>
                                    <p:animEffect transition="in" filter="wipe(left)">
                                      <p:cBhvr>
                                        <p:cTn id="16" dur="500"/>
                                        <p:tgtEl>
                                          <p:spTgt spid="260109">
                                            <p:txEl>
                                              <p:pRg st="5" end="5"/>
                                            </p:txEl>
                                          </p:spTgt>
                                        </p:tgtEl>
                                      </p:cBhvr>
                                    </p:animEffect>
                                  </p:childTnLst>
                                </p:cTn>
                              </p:par>
                              <p:par>
                                <p:cTn id="17" presetID="42" presetClass="entr" presetSubtype="0" fill="hold" nodeType="withEffect">
                                  <p:stCondLst>
                                    <p:cond delay="0"/>
                                  </p:stCondLst>
                                  <p:childTnLst>
                                    <p:set>
                                      <p:cBhvr>
                                        <p:cTn id="18" dur="1" fill="hold">
                                          <p:stCondLst>
                                            <p:cond delay="0"/>
                                          </p:stCondLst>
                                        </p:cTn>
                                        <p:tgtEl>
                                          <p:spTgt spid="260109">
                                            <p:txEl>
                                              <p:pRg st="6" end="6"/>
                                            </p:txEl>
                                          </p:spTgt>
                                        </p:tgtEl>
                                        <p:attrNameLst>
                                          <p:attrName>style.visibility</p:attrName>
                                        </p:attrNameLst>
                                      </p:cBhvr>
                                      <p:to>
                                        <p:strVal val="visible"/>
                                      </p:to>
                                    </p:set>
                                    <p:animEffect transition="in" filter="fade">
                                      <p:cBhvr>
                                        <p:cTn id="19" dur="1000"/>
                                        <p:tgtEl>
                                          <p:spTgt spid="260109">
                                            <p:txEl>
                                              <p:pRg st="6" end="6"/>
                                            </p:txEl>
                                          </p:spTgt>
                                        </p:tgtEl>
                                      </p:cBhvr>
                                    </p:animEffect>
                                    <p:anim calcmode="lin" valueType="num">
                                      <p:cBhvr>
                                        <p:cTn id="20" dur="1000" fill="hold"/>
                                        <p:tgtEl>
                                          <p:spTgt spid="260109">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260109">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0109">
                                            <p:txEl>
                                              <p:pRg st="7" end="7"/>
                                            </p:txEl>
                                          </p:spTgt>
                                        </p:tgtEl>
                                        <p:attrNameLst>
                                          <p:attrName>style.visibility</p:attrName>
                                        </p:attrNameLst>
                                      </p:cBhvr>
                                      <p:to>
                                        <p:strVal val="visible"/>
                                      </p:to>
                                    </p:set>
                                    <p:animEffect transition="in" filter="fade">
                                      <p:cBhvr>
                                        <p:cTn id="24" dur="1000"/>
                                        <p:tgtEl>
                                          <p:spTgt spid="260109">
                                            <p:txEl>
                                              <p:pRg st="7" end="7"/>
                                            </p:txEl>
                                          </p:spTgt>
                                        </p:tgtEl>
                                      </p:cBhvr>
                                    </p:animEffect>
                                    <p:anim calcmode="lin" valueType="num">
                                      <p:cBhvr>
                                        <p:cTn id="25" dur="1000" fill="hold"/>
                                        <p:tgtEl>
                                          <p:spTgt spid="260109">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260109">
                                            <p:txEl>
                                              <p:pRg st="7" end="7"/>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60109">
                                            <p:txEl>
                                              <p:pRg st="8" end="8"/>
                                            </p:txEl>
                                          </p:spTgt>
                                        </p:tgtEl>
                                        <p:attrNameLst>
                                          <p:attrName>style.visibility</p:attrName>
                                        </p:attrNameLst>
                                      </p:cBhvr>
                                      <p:to>
                                        <p:strVal val="visible"/>
                                      </p:to>
                                    </p:set>
                                    <p:animEffect transition="in" filter="fade">
                                      <p:cBhvr>
                                        <p:cTn id="29" dur="1000"/>
                                        <p:tgtEl>
                                          <p:spTgt spid="260109">
                                            <p:txEl>
                                              <p:pRg st="8" end="8"/>
                                            </p:txEl>
                                          </p:spTgt>
                                        </p:tgtEl>
                                      </p:cBhvr>
                                    </p:animEffect>
                                    <p:anim calcmode="lin" valueType="num">
                                      <p:cBhvr>
                                        <p:cTn id="30" dur="1000" fill="hold"/>
                                        <p:tgtEl>
                                          <p:spTgt spid="260109">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260109">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0109">
                                            <p:txEl>
                                              <p:pRg st="9" end="9"/>
                                            </p:txEl>
                                          </p:spTgt>
                                        </p:tgtEl>
                                        <p:attrNameLst>
                                          <p:attrName>style.visibility</p:attrName>
                                        </p:attrNameLst>
                                      </p:cBhvr>
                                      <p:to>
                                        <p:strVal val="visible"/>
                                      </p:to>
                                    </p:set>
                                    <p:animEffect transition="in" filter="fade">
                                      <p:cBhvr>
                                        <p:cTn id="34" dur="1000"/>
                                        <p:tgtEl>
                                          <p:spTgt spid="260109">
                                            <p:txEl>
                                              <p:pRg st="9" end="9"/>
                                            </p:txEl>
                                          </p:spTgt>
                                        </p:tgtEl>
                                      </p:cBhvr>
                                    </p:animEffect>
                                    <p:anim calcmode="lin" valueType="num">
                                      <p:cBhvr>
                                        <p:cTn id="35" dur="1000" fill="hold"/>
                                        <p:tgtEl>
                                          <p:spTgt spid="260109">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26010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98DD45DC-6A29-46EB-B302-9FD1FB043354}"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3011"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08C6CF80-59D9-486A-B851-48E2DBDE72E6}"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37</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1125" name="Rectangle 5"/>
          <p:cNvSpPr>
            <a:spLocks noChangeArrowheads="1"/>
          </p:cNvSpPr>
          <p:nvPr/>
        </p:nvSpPr>
        <p:spPr bwMode="auto">
          <a:xfrm>
            <a:off x="2341563" y="2636838"/>
            <a:ext cx="8229600" cy="5618162"/>
          </a:xfrm>
          <a:prstGeom prst="rect">
            <a:avLst/>
          </a:prstGeom>
          <a:noFill/>
          <a:ln w="9525">
            <a:noFill/>
            <a:miter lim="800000"/>
            <a:headEnd/>
            <a:tailEnd/>
          </a:ln>
          <a:effectLst/>
        </p:spPr>
        <p:txBody>
          <a:bodyPr/>
          <a:lstStyle/>
          <a:p>
            <a:pPr marL="419100" indent="-382588">
              <a:spcBef>
                <a:spcPct val="20000"/>
              </a:spcBef>
              <a:buClr>
                <a:schemeClr val="accent1"/>
              </a:buClr>
              <a:buSzPct val="80000"/>
              <a:defRPr/>
            </a:pPr>
            <a:r>
              <a:rPr lang="zh-CN" altLang="en-US" sz="3000" b="1" dirty="0">
                <a:solidFill>
                  <a:srgbClr val="0000FF"/>
                </a:solidFill>
                <a:ea typeface="黑体" pitchFamily="49" charset="-122"/>
              </a:rPr>
              <a:t>翻译外文资料</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latin typeface="黑体" pitchFamily="49" charset="-122"/>
                <a:ea typeface="黑体" pitchFamily="49" charset="-122"/>
              </a:rPr>
              <a:t>阅读原文</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latin typeface="黑体" pitchFamily="49" charset="-122"/>
                <a:ea typeface="黑体" pitchFamily="49" charset="-122"/>
              </a:rPr>
              <a:t>识别单词</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latin typeface="黑体" pitchFamily="49" charset="-122"/>
                <a:ea typeface="黑体" pitchFamily="49" charset="-122"/>
              </a:rPr>
              <a:t>分析句子</a:t>
            </a:r>
            <a:r>
              <a:rPr lang="zh-CN" altLang="en-US" sz="3000" b="1" dirty="0">
                <a:effectLst>
                  <a:outerShdw blurRad="38100" dist="38100" dir="2700000" algn="tl">
                    <a:srgbClr val="000000"/>
                  </a:outerShdw>
                </a:effectLst>
                <a:latin typeface="黑体" pitchFamily="49" charset="-122"/>
                <a:ea typeface="黑体" pitchFamily="49" charset="-122"/>
              </a:rPr>
              <a:t> </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latin typeface="黑体" pitchFamily="49" charset="-122"/>
                <a:ea typeface="黑体" pitchFamily="49" charset="-122"/>
              </a:rPr>
              <a:t>修辞加工</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latin typeface="黑体" pitchFamily="49" charset="-122"/>
                <a:ea typeface="黑体" pitchFamily="49" charset="-122"/>
              </a:rPr>
              <a:t>写出译文</a:t>
            </a:r>
          </a:p>
        </p:txBody>
      </p:sp>
      <p:sp>
        <p:nvSpPr>
          <p:cNvPr id="261126" name="Rectangle 6"/>
          <p:cNvSpPr>
            <a:spLocks noChangeArrowheads="1"/>
          </p:cNvSpPr>
          <p:nvPr/>
        </p:nvSpPr>
        <p:spPr bwMode="auto">
          <a:xfrm>
            <a:off x="6240463" y="2636838"/>
            <a:ext cx="4392612" cy="4114800"/>
          </a:xfrm>
          <a:prstGeom prst="rect">
            <a:avLst/>
          </a:prstGeom>
          <a:noFill/>
          <a:ln w="9525">
            <a:noFill/>
            <a:miter lim="800000"/>
            <a:headEnd/>
            <a:tailEnd/>
          </a:ln>
          <a:effectLst/>
        </p:spPr>
        <p:txBody>
          <a:bodyPr/>
          <a:lstStyle/>
          <a:p>
            <a:pPr marL="419100" indent="-382588">
              <a:spcBef>
                <a:spcPct val="20000"/>
              </a:spcBef>
              <a:buClr>
                <a:schemeClr val="accent1"/>
              </a:buClr>
              <a:buSzPct val="80000"/>
              <a:defRPr/>
            </a:pPr>
            <a:r>
              <a:rPr lang="zh-CN" altLang="en-US" sz="2600" dirty="0">
                <a:solidFill>
                  <a:srgbClr val="FFFF00"/>
                </a:solidFill>
                <a:ea typeface="黑体" pitchFamily="49" charset="-122"/>
              </a:rPr>
              <a:t>          </a:t>
            </a:r>
            <a:r>
              <a:rPr lang="zh-CN" altLang="en-US" sz="3000" b="1" dirty="0">
                <a:solidFill>
                  <a:srgbClr val="0000FF"/>
                </a:solidFill>
                <a:ea typeface="黑体" pitchFamily="49" charset="-122"/>
              </a:rPr>
              <a:t>编译过程</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ea typeface="黑体" pitchFamily="49" charset="-122"/>
              </a:rPr>
              <a:t>输入源程序（读符号）</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ea typeface="黑体" pitchFamily="49" charset="-122"/>
              </a:rPr>
              <a:t>词法分析</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ea typeface="黑体" pitchFamily="49" charset="-122"/>
              </a:rPr>
              <a:t>语法语义分析</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ea typeface="黑体" pitchFamily="49" charset="-122"/>
              </a:rPr>
              <a:t>修饰优化</a:t>
            </a:r>
          </a:p>
          <a:p>
            <a:pPr marL="419100" indent="-382588">
              <a:spcBef>
                <a:spcPct val="20000"/>
              </a:spcBef>
              <a:buClr>
                <a:schemeClr val="accent1"/>
              </a:buClr>
              <a:buSzPct val="80000"/>
              <a:buFont typeface="Wingdings 2" pitchFamily="18" charset="2"/>
              <a:buChar char=""/>
              <a:defRPr/>
            </a:pPr>
            <a:r>
              <a:rPr lang="zh-CN" altLang="en-US" sz="2800" b="1" dirty="0">
                <a:effectLst>
                  <a:outerShdw blurRad="38100" dist="38100" dir="2700000" algn="tl">
                    <a:srgbClr val="000000"/>
                  </a:outerShdw>
                </a:effectLst>
                <a:ea typeface="黑体" pitchFamily="49" charset="-122"/>
              </a:rPr>
              <a:t>目标代码生成</a:t>
            </a:r>
          </a:p>
          <a:p>
            <a:pPr marL="419100" indent="-382588">
              <a:spcBef>
                <a:spcPct val="20000"/>
              </a:spcBef>
              <a:buClr>
                <a:schemeClr val="accent1"/>
              </a:buClr>
              <a:buSzPct val="80000"/>
              <a:buFont typeface="Wingdings 2" pitchFamily="18" charset="2"/>
              <a:buChar char=""/>
              <a:defRPr/>
            </a:pPr>
            <a:endParaRPr lang="zh-CN" altLang="en-US" sz="2800" b="1" dirty="0">
              <a:effectLst>
                <a:outerShdw blurRad="38100" dist="38100" dir="2700000" algn="tl">
                  <a:srgbClr val="000000"/>
                </a:outerShdw>
              </a:effectLst>
              <a:ea typeface="黑体" pitchFamily="49" charset="-122"/>
            </a:endParaRPr>
          </a:p>
        </p:txBody>
      </p:sp>
      <p:sp>
        <p:nvSpPr>
          <p:cNvPr id="261127" name="Line 7"/>
          <p:cNvSpPr>
            <a:spLocks noChangeShapeType="1"/>
          </p:cNvSpPr>
          <p:nvPr/>
        </p:nvSpPr>
        <p:spPr bwMode="auto">
          <a:xfrm>
            <a:off x="4584701" y="3500438"/>
            <a:ext cx="1655763" cy="0"/>
          </a:xfrm>
          <a:prstGeom prst="line">
            <a:avLst/>
          </a:prstGeom>
          <a:noFill/>
          <a:ln w="444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1128" name="Line 8"/>
          <p:cNvSpPr>
            <a:spLocks noChangeShapeType="1"/>
          </p:cNvSpPr>
          <p:nvPr/>
        </p:nvSpPr>
        <p:spPr bwMode="auto">
          <a:xfrm>
            <a:off x="4584701" y="4005263"/>
            <a:ext cx="1655763" cy="0"/>
          </a:xfrm>
          <a:prstGeom prst="line">
            <a:avLst/>
          </a:prstGeom>
          <a:noFill/>
          <a:ln w="444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1129" name="Line 9"/>
          <p:cNvSpPr>
            <a:spLocks noChangeShapeType="1"/>
          </p:cNvSpPr>
          <p:nvPr/>
        </p:nvSpPr>
        <p:spPr bwMode="auto">
          <a:xfrm>
            <a:off x="4584701" y="4508500"/>
            <a:ext cx="1655763" cy="0"/>
          </a:xfrm>
          <a:prstGeom prst="line">
            <a:avLst/>
          </a:prstGeom>
          <a:noFill/>
          <a:ln w="444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1130" name="Line 10"/>
          <p:cNvSpPr>
            <a:spLocks noChangeShapeType="1"/>
          </p:cNvSpPr>
          <p:nvPr/>
        </p:nvSpPr>
        <p:spPr bwMode="auto">
          <a:xfrm>
            <a:off x="4584701" y="5013325"/>
            <a:ext cx="1655763" cy="0"/>
          </a:xfrm>
          <a:prstGeom prst="line">
            <a:avLst/>
          </a:prstGeom>
          <a:noFill/>
          <a:ln w="444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61131" name="Line 11"/>
          <p:cNvSpPr>
            <a:spLocks noChangeShapeType="1"/>
          </p:cNvSpPr>
          <p:nvPr/>
        </p:nvSpPr>
        <p:spPr bwMode="auto">
          <a:xfrm>
            <a:off x="4584701" y="5516563"/>
            <a:ext cx="1655763" cy="0"/>
          </a:xfrm>
          <a:prstGeom prst="line">
            <a:avLst/>
          </a:prstGeom>
          <a:noFill/>
          <a:ln w="444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grpSp>
        <p:nvGrpSpPr>
          <p:cNvPr id="43019" name="组合 13"/>
          <p:cNvGrpSpPr>
            <a:grpSpLocks/>
          </p:cNvGrpSpPr>
          <p:nvPr/>
        </p:nvGrpSpPr>
        <p:grpSpPr bwMode="auto">
          <a:xfrm>
            <a:off x="1524001" y="476250"/>
            <a:ext cx="5946775" cy="1022350"/>
            <a:chOff x="0" y="476672"/>
            <a:chExt cx="5946007" cy="1022350"/>
          </a:xfrm>
        </p:grpSpPr>
        <p:sp>
          <p:nvSpPr>
            <p:cNvPr id="43020"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302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85068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61131"/>
                                        </p:tgtEl>
                                        <p:attrNameLst>
                                          <p:attrName>style.visibility</p:attrName>
                                        </p:attrNameLst>
                                      </p:cBhvr>
                                      <p:to>
                                        <p:strVal val="visible"/>
                                      </p:to>
                                    </p:set>
                                    <p:animEffect transition="in" filter="fade">
                                      <p:cBhvr>
                                        <p:cTn id="7" dur="1000"/>
                                        <p:tgtEl>
                                          <p:spTgt spid="261131"/>
                                        </p:tgtEl>
                                      </p:cBhvr>
                                    </p:animEffect>
                                    <p:anim calcmode="lin" valueType="num">
                                      <p:cBhvr>
                                        <p:cTn id="8" dur="1000" fill="hold"/>
                                        <p:tgtEl>
                                          <p:spTgt spid="261131"/>
                                        </p:tgtEl>
                                        <p:attrNameLst>
                                          <p:attrName>ppt_x</p:attrName>
                                        </p:attrNameLst>
                                      </p:cBhvr>
                                      <p:tavLst>
                                        <p:tav tm="0">
                                          <p:val>
                                            <p:strVal val="#ppt_x"/>
                                          </p:val>
                                        </p:tav>
                                        <p:tav tm="100000">
                                          <p:val>
                                            <p:strVal val="#ppt_x"/>
                                          </p:val>
                                        </p:tav>
                                      </p:tavLst>
                                    </p:anim>
                                    <p:anim calcmode="lin" valueType="num">
                                      <p:cBhvr>
                                        <p:cTn id="9" dur="1000" fill="hold"/>
                                        <p:tgtEl>
                                          <p:spTgt spid="2611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1130"/>
                                        </p:tgtEl>
                                        <p:attrNameLst>
                                          <p:attrName>style.visibility</p:attrName>
                                        </p:attrNameLst>
                                      </p:cBhvr>
                                      <p:to>
                                        <p:strVal val="visible"/>
                                      </p:to>
                                    </p:set>
                                    <p:animEffect transition="in" filter="fade">
                                      <p:cBhvr>
                                        <p:cTn id="12" dur="1000"/>
                                        <p:tgtEl>
                                          <p:spTgt spid="261130"/>
                                        </p:tgtEl>
                                      </p:cBhvr>
                                    </p:animEffect>
                                    <p:anim calcmode="lin" valueType="num">
                                      <p:cBhvr>
                                        <p:cTn id="13" dur="1000" fill="hold"/>
                                        <p:tgtEl>
                                          <p:spTgt spid="261130"/>
                                        </p:tgtEl>
                                        <p:attrNameLst>
                                          <p:attrName>ppt_x</p:attrName>
                                        </p:attrNameLst>
                                      </p:cBhvr>
                                      <p:tavLst>
                                        <p:tav tm="0">
                                          <p:val>
                                            <p:strVal val="#ppt_x"/>
                                          </p:val>
                                        </p:tav>
                                        <p:tav tm="100000">
                                          <p:val>
                                            <p:strVal val="#ppt_x"/>
                                          </p:val>
                                        </p:tav>
                                      </p:tavLst>
                                    </p:anim>
                                    <p:anim calcmode="lin" valueType="num">
                                      <p:cBhvr>
                                        <p:cTn id="14" dur="1000" fill="hold"/>
                                        <p:tgtEl>
                                          <p:spTgt spid="2611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1129"/>
                                        </p:tgtEl>
                                        <p:attrNameLst>
                                          <p:attrName>style.visibility</p:attrName>
                                        </p:attrNameLst>
                                      </p:cBhvr>
                                      <p:to>
                                        <p:strVal val="visible"/>
                                      </p:to>
                                    </p:set>
                                    <p:animEffect transition="in" filter="fade">
                                      <p:cBhvr>
                                        <p:cTn id="17" dur="1000"/>
                                        <p:tgtEl>
                                          <p:spTgt spid="261129"/>
                                        </p:tgtEl>
                                      </p:cBhvr>
                                    </p:animEffect>
                                    <p:anim calcmode="lin" valueType="num">
                                      <p:cBhvr>
                                        <p:cTn id="18" dur="1000" fill="hold"/>
                                        <p:tgtEl>
                                          <p:spTgt spid="261129"/>
                                        </p:tgtEl>
                                        <p:attrNameLst>
                                          <p:attrName>ppt_x</p:attrName>
                                        </p:attrNameLst>
                                      </p:cBhvr>
                                      <p:tavLst>
                                        <p:tav tm="0">
                                          <p:val>
                                            <p:strVal val="#ppt_x"/>
                                          </p:val>
                                        </p:tav>
                                        <p:tav tm="100000">
                                          <p:val>
                                            <p:strVal val="#ppt_x"/>
                                          </p:val>
                                        </p:tav>
                                      </p:tavLst>
                                    </p:anim>
                                    <p:anim calcmode="lin" valueType="num">
                                      <p:cBhvr>
                                        <p:cTn id="19" dur="1000" fill="hold"/>
                                        <p:tgtEl>
                                          <p:spTgt spid="2611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1128"/>
                                        </p:tgtEl>
                                        <p:attrNameLst>
                                          <p:attrName>style.visibility</p:attrName>
                                        </p:attrNameLst>
                                      </p:cBhvr>
                                      <p:to>
                                        <p:strVal val="visible"/>
                                      </p:to>
                                    </p:set>
                                    <p:animEffect transition="in" filter="fade">
                                      <p:cBhvr>
                                        <p:cTn id="22" dur="1000"/>
                                        <p:tgtEl>
                                          <p:spTgt spid="261128"/>
                                        </p:tgtEl>
                                      </p:cBhvr>
                                    </p:animEffect>
                                    <p:anim calcmode="lin" valueType="num">
                                      <p:cBhvr>
                                        <p:cTn id="23" dur="1000" fill="hold"/>
                                        <p:tgtEl>
                                          <p:spTgt spid="261128"/>
                                        </p:tgtEl>
                                        <p:attrNameLst>
                                          <p:attrName>ppt_x</p:attrName>
                                        </p:attrNameLst>
                                      </p:cBhvr>
                                      <p:tavLst>
                                        <p:tav tm="0">
                                          <p:val>
                                            <p:strVal val="#ppt_x"/>
                                          </p:val>
                                        </p:tav>
                                        <p:tav tm="100000">
                                          <p:val>
                                            <p:strVal val="#ppt_x"/>
                                          </p:val>
                                        </p:tav>
                                      </p:tavLst>
                                    </p:anim>
                                    <p:anim calcmode="lin" valueType="num">
                                      <p:cBhvr>
                                        <p:cTn id="24" dur="1000" fill="hold"/>
                                        <p:tgtEl>
                                          <p:spTgt spid="2611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1127"/>
                                        </p:tgtEl>
                                        <p:attrNameLst>
                                          <p:attrName>style.visibility</p:attrName>
                                        </p:attrNameLst>
                                      </p:cBhvr>
                                      <p:to>
                                        <p:strVal val="visible"/>
                                      </p:to>
                                    </p:set>
                                    <p:animEffect transition="in" filter="fade">
                                      <p:cBhvr>
                                        <p:cTn id="27" dur="1000"/>
                                        <p:tgtEl>
                                          <p:spTgt spid="261127"/>
                                        </p:tgtEl>
                                      </p:cBhvr>
                                    </p:animEffect>
                                    <p:anim calcmode="lin" valueType="num">
                                      <p:cBhvr>
                                        <p:cTn id="28" dur="1000" fill="hold"/>
                                        <p:tgtEl>
                                          <p:spTgt spid="261127"/>
                                        </p:tgtEl>
                                        <p:attrNameLst>
                                          <p:attrName>ppt_x</p:attrName>
                                        </p:attrNameLst>
                                      </p:cBhvr>
                                      <p:tavLst>
                                        <p:tav tm="0">
                                          <p:val>
                                            <p:strVal val="#ppt_x"/>
                                          </p:val>
                                        </p:tav>
                                        <p:tav tm="100000">
                                          <p:val>
                                            <p:strVal val="#ppt_x"/>
                                          </p:val>
                                        </p:tav>
                                      </p:tavLst>
                                    </p:anim>
                                    <p:anim calcmode="lin" valueType="num">
                                      <p:cBhvr>
                                        <p:cTn id="29" dur="1000" fill="hold"/>
                                        <p:tgtEl>
                                          <p:spTgt spid="261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EB4E6BD2-39DA-4225-94A4-66BDD844B96C}"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4035"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49E3896-084B-4A73-B83E-7CDD2E0E0FCB}"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38</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2155" name="Rectangle 11"/>
          <p:cNvSpPr>
            <a:spLocks noChangeArrowheads="1"/>
          </p:cNvSpPr>
          <p:nvPr/>
        </p:nvSpPr>
        <p:spPr bwMode="auto">
          <a:xfrm>
            <a:off x="1774826" y="1844676"/>
            <a:ext cx="8569325" cy="4376583"/>
          </a:xfrm>
          <a:prstGeom prst="rect">
            <a:avLst/>
          </a:prstGeom>
          <a:noFill/>
          <a:ln w="9525">
            <a:noFill/>
            <a:miter lim="800000"/>
            <a:headEnd/>
            <a:tailEnd/>
          </a:ln>
          <a:effectLst/>
        </p:spPr>
        <p:txBody>
          <a:bodyPr>
            <a:spAutoFit/>
          </a:bodyPr>
          <a:lstStyle/>
          <a:p>
            <a:pPr eaLnBrk="1" hangingPunct="1">
              <a:lnSpc>
                <a:spcPct val="120000"/>
              </a:lnSpc>
              <a:defRPr/>
            </a:pP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rPr>
              <a:t>下面通过一个简单</a:t>
            </a:r>
            <a:r>
              <a:rPr lang="en-US" altLang="zh-CN" sz="2400" b="1" dirty="0">
                <a:solidFill>
                  <a:srgbClr val="0000FF"/>
                </a:solidFill>
                <a:effectLst>
                  <a:outerShdw blurRad="38100" dist="38100" dir="2700000" algn="tl">
                    <a:srgbClr val="000000"/>
                  </a:outerShdw>
                </a:effectLst>
                <a:latin typeface="Times New Roman" pitchFamily="18" charset="0"/>
                <a:ea typeface="楷体_GB2312" pitchFamily="49" charset="-122"/>
              </a:rPr>
              <a:t>PASCAL</a:t>
            </a: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rPr>
              <a:t>源程序实例，说明编译基本过程。</a:t>
            </a:r>
          </a:p>
          <a:p>
            <a:pPr eaLnBrk="1" hangingPunct="1">
              <a:lnSpc>
                <a:spcPct val="120000"/>
              </a:lnSpc>
              <a:defRPr/>
            </a:pPr>
            <a:r>
              <a:rPr lang="zh-CN" altLang="en-US" sz="800" b="1" dirty="0">
                <a:solidFill>
                  <a:srgbClr val="FFFF00"/>
                </a:solidFill>
                <a:effectLst>
                  <a:outerShdw blurRad="38100" dist="38100" dir="2700000" algn="tl">
                    <a:srgbClr val="000000"/>
                  </a:outerShdw>
                </a:effectLst>
                <a:latin typeface="Times New Roman" pitchFamily="18" charset="0"/>
                <a:ea typeface="楷体_GB2312" pitchFamily="49" charset="-122"/>
              </a:rPr>
              <a:t>       </a:t>
            </a:r>
          </a:p>
          <a:p>
            <a:pPr eaLnBrk="1" hangingPunct="1">
              <a:lnSpc>
                <a:spcPct val="120000"/>
              </a:lnSpc>
              <a:defRPr/>
            </a:pPr>
            <a:r>
              <a:rPr lang="zh-CN" altLang="en-US" sz="2200" b="1" dirty="0">
                <a:effectLst>
                  <a:outerShdw blurRad="38100" dist="38100" dir="2700000" algn="tl">
                    <a:srgbClr val="000000"/>
                  </a:outerShdw>
                </a:effectLst>
                <a:latin typeface="Times New Roman" pitchFamily="18" charset="0"/>
                <a:ea typeface="楷体_GB2312" pitchFamily="49" charset="-122"/>
              </a:rPr>
              <a:t>例</a:t>
            </a:r>
            <a:r>
              <a:rPr lang="en-US" altLang="zh-CN" sz="2200" b="1" dirty="0">
                <a:effectLst>
                  <a:outerShdw blurRad="38100" dist="38100" dir="2700000" algn="tl">
                    <a:srgbClr val="000000"/>
                  </a:outerShdw>
                </a:effectLst>
                <a:latin typeface="Times New Roman" pitchFamily="18" charset="0"/>
                <a:ea typeface="楷体_GB2312" pitchFamily="49" charset="-122"/>
              </a:rPr>
              <a:t>1.1   </a:t>
            </a:r>
            <a:r>
              <a:rPr lang="zh-CN" altLang="en-US" sz="2200" b="1" dirty="0">
                <a:effectLst>
                  <a:outerShdw blurRad="38100" dist="38100" dir="2700000" algn="tl">
                    <a:srgbClr val="000000"/>
                  </a:outerShdw>
                </a:effectLst>
                <a:latin typeface="Times New Roman" pitchFamily="18" charset="0"/>
                <a:ea typeface="楷体_GB2312" pitchFamily="49" charset="-122"/>
              </a:rPr>
              <a:t>计算圆柱体全面积</a:t>
            </a:r>
          </a:p>
          <a:p>
            <a:pPr eaLnBrk="1" hangingPunct="1">
              <a:lnSpc>
                <a:spcPct val="120000"/>
              </a:lnSpc>
              <a:defRPr/>
            </a:pPr>
            <a:r>
              <a:rPr lang="zh-CN" altLang="en-US" sz="2200" b="1" dirty="0">
                <a:effectLst>
                  <a:outerShdw blurRad="38100" dist="38100" dir="2700000" algn="tl">
                    <a:srgbClr val="000000"/>
                  </a:outerShdw>
                </a:effectLst>
                <a:latin typeface="Times New Roman" pitchFamily="18" charset="0"/>
                <a:ea typeface="楷体_GB2312" pitchFamily="49" charset="-122"/>
              </a:rPr>
              <a:t>               </a:t>
            </a:r>
            <a:r>
              <a:rPr lang="en-US" altLang="zh-CN" sz="2200" b="1" dirty="0">
                <a:effectLst>
                  <a:outerShdw blurRad="38100" dist="38100" dir="2700000" algn="tl">
                    <a:srgbClr val="000000"/>
                  </a:outerShdw>
                </a:effectLst>
                <a:latin typeface="Times New Roman" pitchFamily="18" charset="0"/>
                <a:ea typeface="楷体_GB2312" pitchFamily="49" charset="-122"/>
              </a:rPr>
              <a:t>S=2πR(H+R)</a:t>
            </a:r>
          </a:p>
          <a:p>
            <a:pPr eaLnBrk="1" hangingPunct="1">
              <a:lnSpc>
                <a:spcPct val="120000"/>
              </a:lnSpc>
              <a:defRPr/>
            </a:pPr>
            <a:r>
              <a:rPr lang="en-US" altLang="zh-CN" sz="2200" b="1" dirty="0">
                <a:effectLst>
                  <a:outerShdw blurRad="38100" dist="38100" dir="2700000" algn="tl">
                    <a:srgbClr val="000000"/>
                  </a:outerShdw>
                </a:effectLst>
                <a:latin typeface="Times New Roman" pitchFamily="18" charset="0"/>
                <a:ea typeface="楷体_GB2312" pitchFamily="49" charset="-122"/>
              </a:rPr>
              <a:t>    </a:t>
            </a:r>
            <a:r>
              <a:rPr lang="zh-CN" altLang="en-US" sz="2200" b="1" dirty="0">
                <a:effectLst>
                  <a:outerShdw blurRad="38100" dist="38100" dir="2700000" algn="tl">
                    <a:srgbClr val="000000"/>
                  </a:outerShdw>
                </a:effectLst>
                <a:latin typeface="Times New Roman" pitchFamily="18" charset="0"/>
                <a:ea typeface="楷体_GB2312" pitchFamily="49" charset="-122"/>
              </a:rPr>
              <a:t>其中</a:t>
            </a:r>
            <a:r>
              <a:rPr lang="en-US" altLang="zh-CN" sz="2200" b="1" dirty="0">
                <a:effectLst>
                  <a:outerShdw blurRad="38100" dist="38100" dir="2700000" algn="tl">
                    <a:srgbClr val="000000"/>
                  </a:outerShdw>
                </a:effectLst>
                <a:latin typeface="Times New Roman" pitchFamily="18" charset="0"/>
                <a:ea typeface="楷体_GB2312" pitchFamily="49" charset="-122"/>
              </a:rPr>
              <a:t>R</a:t>
            </a:r>
            <a:r>
              <a:rPr lang="zh-CN" altLang="en-US" sz="2200" b="1" dirty="0">
                <a:effectLst>
                  <a:outerShdw blurRad="38100" dist="38100" dir="2700000" algn="tl">
                    <a:srgbClr val="000000"/>
                  </a:outerShdw>
                </a:effectLst>
                <a:latin typeface="Times New Roman" pitchFamily="18" charset="0"/>
                <a:ea typeface="楷体_GB2312" pitchFamily="49" charset="-122"/>
              </a:rPr>
              <a:t>为半径，</a:t>
            </a:r>
            <a:r>
              <a:rPr lang="en-US" altLang="zh-CN" sz="2200" b="1" dirty="0">
                <a:effectLst>
                  <a:outerShdw blurRad="38100" dist="38100" dir="2700000" algn="tl">
                    <a:srgbClr val="000000"/>
                  </a:outerShdw>
                </a:effectLst>
                <a:latin typeface="Times New Roman" pitchFamily="18" charset="0"/>
                <a:ea typeface="楷体_GB2312" pitchFamily="49" charset="-122"/>
              </a:rPr>
              <a:t>H</a:t>
            </a:r>
            <a:r>
              <a:rPr lang="zh-CN" altLang="en-US" sz="2200" b="1" dirty="0">
                <a:effectLst>
                  <a:outerShdw blurRad="38100" dist="38100" dir="2700000" algn="tl">
                    <a:srgbClr val="000000"/>
                  </a:outerShdw>
                </a:effectLst>
                <a:latin typeface="Times New Roman" pitchFamily="18" charset="0"/>
                <a:ea typeface="楷体_GB2312" pitchFamily="49" charset="-122"/>
              </a:rPr>
              <a:t>为高，用</a:t>
            </a:r>
            <a:r>
              <a:rPr lang="en-US" altLang="zh-CN" sz="2200" b="1" dirty="0">
                <a:effectLst>
                  <a:outerShdw blurRad="38100" dist="38100" dir="2700000" algn="tl">
                    <a:srgbClr val="000000"/>
                  </a:outerShdw>
                </a:effectLst>
                <a:latin typeface="Times New Roman" pitchFamily="18" charset="0"/>
                <a:ea typeface="楷体_GB2312" pitchFamily="49" charset="-122"/>
              </a:rPr>
              <a:t>PASCAL</a:t>
            </a:r>
            <a:r>
              <a:rPr lang="zh-CN" altLang="en-US" sz="2200" b="1" dirty="0">
                <a:effectLst>
                  <a:outerShdw blurRad="38100" dist="38100" dir="2700000" algn="tl">
                    <a:srgbClr val="000000"/>
                  </a:outerShdw>
                </a:effectLst>
                <a:latin typeface="Times New Roman" pitchFamily="18" charset="0"/>
                <a:ea typeface="楷体_GB2312" pitchFamily="49" charset="-122"/>
              </a:rPr>
              <a:t>可写出下列源程序：</a:t>
            </a:r>
          </a:p>
          <a:p>
            <a:pPr eaLnBrk="1" hangingPunct="1">
              <a:lnSpc>
                <a:spcPct val="120000"/>
              </a:lnSpc>
              <a:defRPr/>
            </a:pPr>
            <a:r>
              <a:rPr lang="zh-CN" altLang="en-US" sz="2200" b="1" dirty="0">
                <a:effectLst>
                  <a:outerShdw blurRad="38100" dist="38100" dir="2700000" algn="tl">
                    <a:srgbClr val="000000"/>
                  </a:outerShdw>
                </a:effectLst>
                <a:latin typeface="Times New Roman" pitchFamily="18" charset="0"/>
                <a:ea typeface="楷体_GB2312" pitchFamily="49" charset="-122"/>
              </a:rPr>
              <a:t>              </a:t>
            </a:r>
            <a:r>
              <a:rPr lang="en-US" altLang="zh-CN" sz="2200" b="1" dirty="0">
                <a:effectLst>
                  <a:outerShdw blurRad="38100" dist="38100" dir="2700000" algn="tl">
                    <a:srgbClr val="000000"/>
                  </a:outerShdw>
                </a:effectLst>
                <a:latin typeface="Times New Roman" pitchFamily="18" charset="0"/>
                <a:ea typeface="楷体_GB2312" pitchFamily="49" charset="-122"/>
              </a:rPr>
              <a:t>PROGRAM example;</a:t>
            </a:r>
          </a:p>
          <a:p>
            <a:pPr eaLnBrk="1" hangingPunct="1">
              <a:lnSpc>
                <a:spcPct val="120000"/>
              </a:lnSpc>
              <a:defRPr/>
            </a:pPr>
            <a:r>
              <a:rPr lang="en-US" altLang="zh-CN" sz="2200" b="1" dirty="0">
                <a:effectLst>
                  <a:outerShdw blurRad="38100" dist="38100" dir="2700000" algn="tl">
                    <a:srgbClr val="000000"/>
                  </a:outerShdw>
                </a:effectLst>
                <a:latin typeface="Times New Roman" pitchFamily="18" charset="0"/>
                <a:ea typeface="楷体_GB2312" pitchFamily="49" charset="-122"/>
              </a:rPr>
              <a:t>              VAR r, h, s: real;</a:t>
            </a:r>
          </a:p>
          <a:p>
            <a:pPr eaLnBrk="1" hangingPunct="1">
              <a:lnSpc>
                <a:spcPct val="120000"/>
              </a:lnSpc>
              <a:defRPr/>
            </a:pPr>
            <a:r>
              <a:rPr lang="en-US" altLang="zh-CN" sz="2200" b="1" dirty="0">
                <a:effectLst>
                  <a:outerShdw blurRad="38100" dist="38100" dir="2700000" algn="tl">
                    <a:srgbClr val="000000"/>
                  </a:outerShdw>
                </a:effectLst>
                <a:latin typeface="Times New Roman" pitchFamily="18" charset="0"/>
                <a:ea typeface="楷体_GB2312" pitchFamily="49" charset="-122"/>
              </a:rPr>
              <a:t>              BEGIN</a:t>
            </a:r>
          </a:p>
          <a:p>
            <a:pPr eaLnBrk="1" hangingPunct="1">
              <a:lnSpc>
                <a:spcPct val="120000"/>
              </a:lnSpc>
              <a:defRPr/>
            </a:pPr>
            <a:r>
              <a:rPr lang="en-US" altLang="zh-CN" sz="2200" b="1" dirty="0">
                <a:effectLst>
                  <a:outerShdw blurRad="38100" dist="38100" dir="2700000" algn="tl">
                    <a:srgbClr val="000000"/>
                  </a:outerShdw>
                </a:effectLst>
                <a:latin typeface="Times New Roman" pitchFamily="18" charset="0"/>
                <a:ea typeface="楷体_GB2312" pitchFamily="49" charset="-122"/>
              </a:rPr>
              <a:t>                   s∶=2*3.1416*r*(</a:t>
            </a:r>
            <a:r>
              <a:rPr lang="en-US" altLang="zh-CN" sz="2200" b="1" dirty="0" err="1">
                <a:effectLst>
                  <a:outerShdw blurRad="38100" dist="38100" dir="2700000" algn="tl">
                    <a:srgbClr val="000000"/>
                  </a:outerShdw>
                </a:effectLst>
                <a:latin typeface="Times New Roman" pitchFamily="18" charset="0"/>
                <a:ea typeface="楷体_GB2312" pitchFamily="49" charset="-122"/>
              </a:rPr>
              <a:t>r+h</a:t>
            </a:r>
            <a:r>
              <a:rPr lang="en-US" altLang="zh-CN" sz="2200" b="1" dirty="0">
                <a:effectLst>
                  <a:outerShdw blurRad="38100" dist="38100" dir="2700000" algn="tl">
                    <a:srgbClr val="000000"/>
                  </a:outerShdw>
                </a:effectLst>
                <a:latin typeface="Times New Roman" pitchFamily="18" charset="0"/>
                <a:ea typeface="楷体_GB2312" pitchFamily="49" charset="-122"/>
              </a:rPr>
              <a:t>)</a:t>
            </a:r>
          </a:p>
          <a:p>
            <a:pPr eaLnBrk="1" hangingPunct="1">
              <a:lnSpc>
                <a:spcPct val="120000"/>
              </a:lnSpc>
              <a:defRPr/>
            </a:pPr>
            <a:r>
              <a:rPr lang="en-US" altLang="zh-CN" sz="2200" b="1" dirty="0">
                <a:effectLst>
                  <a:outerShdw blurRad="38100" dist="38100" dir="2700000" algn="tl">
                    <a:srgbClr val="000000"/>
                  </a:outerShdw>
                </a:effectLst>
                <a:latin typeface="Times New Roman" pitchFamily="18" charset="0"/>
                <a:ea typeface="楷体_GB2312" pitchFamily="49" charset="-122"/>
              </a:rPr>
              <a:t>              END</a:t>
            </a:r>
          </a:p>
          <a:p>
            <a:pPr eaLnBrk="1" hangingPunct="1">
              <a:lnSpc>
                <a:spcPct val="120000"/>
              </a:lnSpc>
              <a:defRPr/>
            </a:pP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rPr>
              <a:t>对上例</a:t>
            </a:r>
            <a:r>
              <a:rPr lang="en-US" altLang="zh-CN" sz="2400" b="1" dirty="0">
                <a:solidFill>
                  <a:srgbClr val="0000FF"/>
                </a:solidFill>
                <a:effectLst>
                  <a:outerShdw blurRad="38100" dist="38100" dir="2700000" algn="tl">
                    <a:srgbClr val="000000"/>
                  </a:outerShdw>
                </a:effectLst>
                <a:latin typeface="Times New Roman" pitchFamily="18" charset="0"/>
                <a:ea typeface="楷体_GB2312" pitchFamily="49" charset="-122"/>
              </a:rPr>
              <a:t>PASCAL</a:t>
            </a: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rPr>
              <a:t>源程序编译过程一般需要经过以下几个步骤</a:t>
            </a:r>
            <a:r>
              <a:rPr lang="zh-CN" altLang="en-US" sz="2400" b="1" dirty="0">
                <a:solidFill>
                  <a:srgbClr val="FFFF00"/>
                </a:solidFill>
                <a:effectLst>
                  <a:outerShdw blurRad="38100" dist="38100" dir="2700000" algn="tl">
                    <a:srgbClr val="000000"/>
                  </a:outerShdw>
                </a:effectLst>
                <a:latin typeface="Times New Roman" pitchFamily="18" charset="0"/>
                <a:ea typeface="楷体_GB2312" pitchFamily="49" charset="-122"/>
              </a:rPr>
              <a:t>：</a:t>
            </a:r>
          </a:p>
        </p:txBody>
      </p:sp>
      <p:grpSp>
        <p:nvGrpSpPr>
          <p:cNvPr id="44037" name="组合 6"/>
          <p:cNvGrpSpPr>
            <a:grpSpLocks/>
          </p:cNvGrpSpPr>
          <p:nvPr/>
        </p:nvGrpSpPr>
        <p:grpSpPr bwMode="auto">
          <a:xfrm>
            <a:off x="1524001" y="476250"/>
            <a:ext cx="5946775" cy="1022350"/>
            <a:chOff x="0" y="476672"/>
            <a:chExt cx="5946007" cy="1022350"/>
          </a:xfrm>
        </p:grpSpPr>
        <p:sp>
          <p:nvSpPr>
            <p:cNvPr id="44038"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403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5751855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EED2CFA5-0013-487D-91DD-0467E744C14F}"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5059"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2DEA3E53-ABAF-4AA3-B579-75DB8166D276}"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39</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3173" name="Rectangle 5"/>
          <p:cNvSpPr>
            <a:spLocks noChangeArrowheads="1"/>
          </p:cNvSpPr>
          <p:nvPr/>
        </p:nvSpPr>
        <p:spPr bwMode="auto">
          <a:xfrm>
            <a:off x="2063751" y="2484438"/>
            <a:ext cx="8208963" cy="3168650"/>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1</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、源程序输入</a:t>
            </a:r>
          </a:p>
          <a:p>
            <a:pPr eaLnBrk="1" hangingPunct="1">
              <a:lnSpc>
                <a:spcPct val="12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就是将源程序通过键盘输入到计算机中成为一个字符串，如例子变为：</a:t>
            </a:r>
          </a:p>
          <a:p>
            <a:pPr eaLnBrk="1" hangingPunct="1">
              <a:lnSpc>
                <a:spcPct val="120000"/>
              </a:lnSpc>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a:p>
            <a:pPr eaLnBrk="1" hangingPunct="1">
              <a:lnSpc>
                <a:spcPct val="120000"/>
              </a:lnSpc>
              <a:defRPr/>
            </a:pPr>
            <a:r>
              <a:rPr lang="en-US" altLang="zh-CN" sz="2800" b="1" dirty="0">
                <a:effectLst>
                  <a:outerShdw blurRad="38100" dist="38100" dir="2700000" algn="tl">
                    <a:srgbClr val="000000"/>
                  </a:outerShdw>
                </a:effectLst>
                <a:latin typeface="Times New Roman" pitchFamily="18" charset="0"/>
                <a:ea typeface="楷体_GB2312" pitchFamily="49" charset="-122"/>
              </a:rPr>
              <a:t>     PROGRAM example; VAR, R, H, S:real; BEGIN := 3.1416*R*(H+R)END.</a:t>
            </a:r>
          </a:p>
        </p:txBody>
      </p:sp>
      <p:grpSp>
        <p:nvGrpSpPr>
          <p:cNvPr id="45061" name="组合 6"/>
          <p:cNvGrpSpPr>
            <a:grpSpLocks/>
          </p:cNvGrpSpPr>
          <p:nvPr/>
        </p:nvGrpSpPr>
        <p:grpSpPr bwMode="auto">
          <a:xfrm>
            <a:off x="1524001" y="476250"/>
            <a:ext cx="5946775" cy="1022350"/>
            <a:chOff x="0" y="476672"/>
            <a:chExt cx="5946007" cy="1022350"/>
          </a:xfrm>
        </p:grpSpPr>
        <p:sp>
          <p:nvSpPr>
            <p:cNvPr id="45062"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506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236763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56139" y="3213100"/>
            <a:ext cx="45354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2" descr="http://img.blog.csdn.net/201412282149194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413" y="692150"/>
            <a:ext cx="4951412"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文本框 3"/>
          <p:cNvSpPr txBox="1">
            <a:spLocks noChangeArrowheads="1"/>
          </p:cNvSpPr>
          <p:nvPr/>
        </p:nvSpPr>
        <p:spPr bwMode="auto">
          <a:xfrm>
            <a:off x="7391400" y="1268414"/>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r>
              <a:rPr lang="en-US" altLang="zh-CN" sz="1800">
                <a:latin typeface="Arial" panose="020B0604020202020204" pitchFamily="34" charset="0"/>
                <a:ea typeface="宋体" panose="02010600030101010101" pitchFamily="2" charset="-122"/>
              </a:rPr>
              <a:t>ENIAC</a:t>
            </a:r>
            <a:endParaRPr lang="zh-CN" altLang="en-US" sz="1800">
              <a:latin typeface="Arial" panose="020B0604020202020204" pitchFamily="34" charset="0"/>
              <a:ea typeface="宋体" panose="02010600030101010101" pitchFamily="2" charset="-122"/>
            </a:endParaRPr>
          </a:p>
        </p:txBody>
      </p:sp>
      <p:sp>
        <p:nvSpPr>
          <p:cNvPr id="10245" name="文本框 4"/>
          <p:cNvSpPr txBox="1">
            <a:spLocks noChangeArrowheads="1"/>
          </p:cNvSpPr>
          <p:nvPr/>
        </p:nvSpPr>
        <p:spPr bwMode="auto">
          <a:xfrm>
            <a:off x="3533775" y="5546725"/>
            <a:ext cx="1944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r>
              <a:rPr lang="en-US" altLang="zh-CN" sz="1800">
                <a:latin typeface="Arial" panose="020B0604020202020204" pitchFamily="34" charset="0"/>
                <a:ea typeface="宋体" panose="02010600030101010101" pitchFamily="2" charset="-122"/>
              </a:rPr>
              <a:t>EDSAC</a:t>
            </a: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62105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4DDBE6A-A964-4720-AC06-CA4A32734A15}"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6083"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DFF652E-2751-4DFC-BABD-697C7EAF1D42}"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40</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4196" name="Rectangle 4"/>
          <p:cNvSpPr>
            <a:spLocks noChangeArrowheads="1"/>
          </p:cNvSpPr>
          <p:nvPr/>
        </p:nvSpPr>
        <p:spPr bwMode="auto">
          <a:xfrm>
            <a:off x="2063751" y="2276475"/>
            <a:ext cx="8424863" cy="2603790"/>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、词法分析</a:t>
            </a:r>
          </a:p>
          <a:p>
            <a:pPr algn="just" eaLnBrk="1" hangingPunct="1">
              <a:lnSpc>
                <a:spcPct val="120000"/>
              </a:lnSpc>
              <a:defRPr/>
            </a:pPr>
            <a:r>
              <a:rPr lang="en-US" altLang="zh-CN" sz="2000" b="1" dirty="0">
                <a:effectLst>
                  <a:outerShdw blurRad="38100" dist="38100" dir="2700000" algn="tl">
                    <a:srgbClr val="000000"/>
                  </a:outerShdw>
                </a:effectLst>
                <a:latin typeface="楷体" pitchFamily="49" charset="-122"/>
                <a:ea typeface="楷体" pitchFamily="49" charset="-122"/>
              </a:rPr>
              <a:t>1</a:t>
            </a:r>
            <a:r>
              <a:rPr lang="zh-CN" altLang="en-US" sz="2000" b="1" dirty="0">
                <a:latin typeface="楷体" pitchFamily="49" charset="-122"/>
                <a:ea typeface="楷体" pitchFamily="49" charset="-122"/>
              </a:rPr>
              <a:t>）功能</a:t>
            </a:r>
          </a:p>
          <a:p>
            <a:pPr algn="just" eaLnBrk="1" hangingPunct="1">
              <a:lnSpc>
                <a:spcPct val="120000"/>
              </a:lnSpc>
              <a:defRPr/>
            </a:pPr>
            <a:r>
              <a:rPr lang="zh-CN" altLang="en-US" sz="2000" b="1" dirty="0">
                <a:latin typeface="楷体" pitchFamily="49" charset="-122"/>
                <a:ea typeface="楷体" pitchFamily="49" charset="-122"/>
              </a:rPr>
              <a:t>● 扫描源程序进行读符号，删除无用字符（空格、注释等）</a:t>
            </a:r>
          </a:p>
          <a:p>
            <a:pPr algn="just" eaLnBrk="1" hangingPunct="1">
              <a:lnSpc>
                <a:spcPct val="120000"/>
              </a:lnSpc>
              <a:defRPr/>
            </a:pPr>
            <a:r>
              <a:rPr lang="zh-CN" altLang="en-US" sz="2000" b="1" dirty="0">
                <a:latin typeface="楷体" pitchFamily="49" charset="-122"/>
                <a:ea typeface="楷体" pitchFamily="49" charset="-122"/>
              </a:rPr>
              <a:t>● 将有独立意义的单词识别出来，并且转换成统一长度的内部编码</a:t>
            </a:r>
          </a:p>
          <a:p>
            <a:pPr algn="just" eaLnBrk="1" hangingPunct="1">
              <a:lnSpc>
                <a:spcPct val="120000"/>
              </a:lnSpc>
              <a:defRPr/>
            </a:pPr>
            <a:r>
              <a:rPr lang="zh-CN" altLang="en-US" sz="2000" b="1" dirty="0">
                <a:latin typeface="楷体" pitchFamily="49" charset="-122"/>
                <a:ea typeface="楷体" pitchFamily="49" charset="-122"/>
              </a:rPr>
              <a:t>● 建立有关表格（如名字特征表、常数表），进行词法检查以供语法和  </a:t>
            </a:r>
          </a:p>
          <a:p>
            <a:pPr algn="just" eaLnBrk="1" hangingPunct="1">
              <a:lnSpc>
                <a:spcPct val="120000"/>
              </a:lnSpc>
              <a:defRPr/>
            </a:pPr>
            <a:r>
              <a:rPr lang="zh-CN" altLang="en-US" sz="2000" b="1" dirty="0">
                <a:latin typeface="楷体" pitchFamily="49" charset="-122"/>
                <a:ea typeface="楷体" pitchFamily="49" charset="-122"/>
              </a:rPr>
              <a:t>     语义分析用。</a:t>
            </a:r>
          </a:p>
          <a:p>
            <a:pPr algn="just" eaLnBrk="1" hangingPunct="1">
              <a:lnSpc>
                <a:spcPct val="120000"/>
              </a:lnSpc>
              <a:defRPr/>
            </a:pPr>
            <a:endParaRPr lang="zh-CN" altLang="en-US" sz="800" b="1" dirty="0">
              <a:effectLst>
                <a:outerShdw blurRad="38100" dist="38100" dir="2700000" algn="tl">
                  <a:srgbClr val="000000"/>
                </a:outerShdw>
              </a:effectLst>
              <a:latin typeface="楷体" pitchFamily="49" charset="-122"/>
              <a:ea typeface="楷体" pitchFamily="49" charset="-122"/>
            </a:endParaRPr>
          </a:p>
        </p:txBody>
      </p:sp>
      <p:grpSp>
        <p:nvGrpSpPr>
          <p:cNvPr id="46085" name="组合 6"/>
          <p:cNvGrpSpPr>
            <a:grpSpLocks/>
          </p:cNvGrpSpPr>
          <p:nvPr/>
        </p:nvGrpSpPr>
        <p:grpSpPr bwMode="auto">
          <a:xfrm>
            <a:off x="1524001" y="476250"/>
            <a:ext cx="5946775" cy="1022350"/>
            <a:chOff x="0" y="476672"/>
            <a:chExt cx="5946007" cy="1022350"/>
          </a:xfrm>
        </p:grpSpPr>
        <p:sp>
          <p:nvSpPr>
            <p:cNvPr id="46086"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6087"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217008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97E84BAD-0C1C-4CFD-831F-667302CC264E}"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7107"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609B2956-FAC3-4DD2-A7DC-D91F6D9B39ED}"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41</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309252" name="Rectangle 4"/>
          <p:cNvSpPr>
            <a:spLocks noChangeArrowheads="1"/>
          </p:cNvSpPr>
          <p:nvPr/>
        </p:nvSpPr>
        <p:spPr bwMode="auto">
          <a:xfrm>
            <a:off x="1703388" y="1557339"/>
            <a:ext cx="8424862" cy="5373687"/>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楷体" pitchFamily="49" charset="-122"/>
                <a:ea typeface="楷体" pitchFamily="49" charset="-122"/>
              </a:rPr>
              <a:t>2</a:t>
            </a:r>
            <a:r>
              <a:rPr lang="zh-CN" altLang="en-US" sz="2800" b="1" dirty="0">
                <a:solidFill>
                  <a:srgbClr val="0000FF"/>
                </a:solidFill>
                <a:effectLst>
                  <a:outerShdw blurRad="38100" dist="38100" dir="2700000" algn="tl">
                    <a:srgbClr val="000000"/>
                  </a:outerShdw>
                </a:effectLst>
                <a:latin typeface="楷体" pitchFamily="49" charset="-122"/>
                <a:ea typeface="楷体" pitchFamily="49" charset="-122"/>
              </a:rPr>
              <a:t>、词法分析</a:t>
            </a:r>
          </a:p>
          <a:p>
            <a:pPr algn="just" eaLnBrk="1" hangingPunct="1">
              <a:lnSpc>
                <a:spcPct val="120000"/>
              </a:lnSpc>
              <a:defRPr/>
            </a:pPr>
            <a:endParaRPr lang="zh-CN" altLang="en-US" sz="800" b="1" dirty="0">
              <a:effectLst>
                <a:outerShdw blurRad="38100" dist="38100" dir="2700000" algn="tl">
                  <a:srgbClr val="000000"/>
                </a:outerShdw>
              </a:effectLst>
              <a:latin typeface="楷体" pitchFamily="49" charset="-122"/>
              <a:ea typeface="楷体" pitchFamily="49" charset="-122"/>
            </a:endParaRPr>
          </a:p>
          <a:p>
            <a:pPr algn="just" eaLnBrk="1" hangingPunct="1">
              <a:lnSpc>
                <a:spcPct val="120000"/>
              </a:lnSpc>
              <a:defRPr/>
            </a:pPr>
            <a:r>
              <a:rPr lang="en-US" altLang="zh-CN" sz="2000" b="1" dirty="0">
                <a:latin typeface="楷体" pitchFamily="49" charset="-122"/>
                <a:ea typeface="楷体" pitchFamily="49" charset="-122"/>
              </a:rPr>
              <a:t>2</a:t>
            </a:r>
            <a:r>
              <a:rPr lang="zh-CN" altLang="en-US" sz="2000" b="1" dirty="0">
                <a:latin typeface="楷体" pitchFamily="49" charset="-122"/>
                <a:ea typeface="楷体" pitchFamily="49" charset="-122"/>
              </a:rPr>
              <a:t>）分析过程</a:t>
            </a:r>
          </a:p>
          <a:p>
            <a:pPr algn="just" eaLnBrk="1" hangingPunct="1">
              <a:lnSpc>
                <a:spcPct val="120000"/>
              </a:lnSpc>
              <a:defRPr/>
            </a:pPr>
            <a:r>
              <a:rPr lang="zh-CN" altLang="en-US" b="1" dirty="0">
                <a:latin typeface="楷体" pitchFamily="49" charset="-122"/>
                <a:ea typeface="楷体" pitchFamily="49" charset="-122"/>
              </a:rPr>
              <a:t>     </a:t>
            </a:r>
            <a:r>
              <a:rPr lang="en-US" altLang="zh-CN" b="1" dirty="0">
                <a:latin typeface="楷体" pitchFamily="49" charset="-122"/>
                <a:ea typeface="楷体" pitchFamily="49" charset="-122"/>
              </a:rPr>
              <a:t>a</a:t>
            </a:r>
            <a:r>
              <a:rPr lang="zh-CN" altLang="en-US" b="1" dirty="0">
                <a:latin typeface="楷体" pitchFamily="49" charset="-122"/>
                <a:ea typeface="楷体" pitchFamily="49" charset="-122"/>
              </a:rPr>
              <a:t>）</a:t>
            </a:r>
            <a:r>
              <a:rPr lang="zh-CN" altLang="en-US" sz="2000" b="1" dirty="0">
                <a:latin typeface="楷体" pitchFamily="49" charset="-122"/>
                <a:ea typeface="楷体" pitchFamily="49" charset="-122"/>
              </a:rPr>
              <a:t>识别单词： 将有独立意义的单词分辨出来。</a:t>
            </a:r>
          </a:p>
          <a:p>
            <a:pPr algn="just" eaLnBrk="1" hangingPunct="1">
              <a:lnSpc>
                <a:spcPct val="120000"/>
              </a:lnSpc>
              <a:defRPr/>
            </a:pPr>
            <a:r>
              <a:rPr lang="zh-CN" altLang="en-US" b="1" dirty="0">
                <a:latin typeface="楷体" pitchFamily="49" charset="-122"/>
                <a:ea typeface="楷体" pitchFamily="49" charset="-122"/>
              </a:rPr>
              <a:t>           </a:t>
            </a:r>
            <a:r>
              <a:rPr lang="zh-CN" altLang="en-US" sz="2000" b="1" dirty="0">
                <a:latin typeface="楷体" pitchFamily="49" charset="-122"/>
                <a:ea typeface="楷体" pitchFamily="49" charset="-122"/>
              </a:rPr>
              <a:t>源程序中有些符号具有独立意义，如</a:t>
            </a:r>
            <a:r>
              <a:rPr lang="en-US" altLang="zh-CN" sz="2000" b="1" dirty="0">
                <a:latin typeface="楷体" pitchFamily="49" charset="-122"/>
                <a:ea typeface="楷体" pitchFamily="49" charset="-122"/>
              </a:rPr>
              <a:t>: +</a:t>
            </a:r>
            <a:r>
              <a:rPr lang="zh-CN" altLang="en-US" sz="2000" b="1" dirty="0">
                <a:latin typeface="楷体" pitchFamily="49" charset="-122"/>
                <a:ea typeface="楷体" pitchFamily="49" charset="-122"/>
              </a:rPr>
              <a:t>、</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、*，有些单个符号又没有独立意义，如</a:t>
            </a:r>
            <a:r>
              <a:rPr lang="en-US" altLang="zh-CN" sz="2000" b="1" dirty="0">
                <a:latin typeface="楷体" pitchFamily="49" charset="-122"/>
                <a:ea typeface="楷体" pitchFamily="49" charset="-122"/>
              </a:rPr>
              <a:t>: </a:t>
            </a:r>
            <a:r>
              <a:rPr lang="en-US" altLang="zh-CN" sz="2000" b="1" dirty="0" err="1">
                <a:latin typeface="楷体" pitchFamily="49" charset="-122"/>
                <a:ea typeface="楷体" pitchFamily="49" charset="-122"/>
              </a:rPr>
              <a:t>b,g,a</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只有这些符号组成一个单词才有意义，如：</a:t>
            </a:r>
            <a:r>
              <a:rPr lang="en-US" altLang="zh-CN" sz="2000" b="1" dirty="0" err="1">
                <a:latin typeface="楷体" pitchFamily="49" charset="-122"/>
                <a:ea typeface="楷体" pitchFamily="49" charset="-122"/>
              </a:rPr>
              <a:t>Begin,end,real</a:t>
            </a:r>
            <a:r>
              <a:rPr lang="zh-CN" altLang="en-US" sz="2000" b="1" dirty="0">
                <a:latin typeface="楷体" pitchFamily="49" charset="-122"/>
                <a:ea typeface="楷体" pitchFamily="49" charset="-122"/>
              </a:rPr>
              <a:t>等等，分别表示开始，结束和变量类型说明。</a:t>
            </a:r>
          </a:p>
          <a:p>
            <a:pPr algn="just">
              <a:lnSpc>
                <a:spcPct val="120000"/>
              </a:lnSpc>
              <a:spcBef>
                <a:spcPct val="20000"/>
              </a:spcBef>
              <a:buClr>
                <a:schemeClr val="accent1"/>
              </a:buClr>
              <a:buSzPct val="80000"/>
              <a:buFont typeface="Wingdings 2" pitchFamily="18" charset="2"/>
              <a:buNone/>
              <a:defRPr/>
            </a:pPr>
            <a:r>
              <a:rPr lang="zh-CN" altLang="en-US" sz="2000" b="1" dirty="0">
                <a:latin typeface="楷体" pitchFamily="49" charset="-122"/>
                <a:ea typeface="楷体" pitchFamily="49" charset="-122"/>
              </a:rPr>
              <a:t>       又如：</a:t>
            </a:r>
            <a:r>
              <a:rPr lang="en-US" altLang="zh-CN" sz="2000" b="1" dirty="0">
                <a:latin typeface="楷体" pitchFamily="49" charset="-122"/>
                <a:ea typeface="楷体" pitchFamily="49" charset="-122"/>
              </a:rPr>
              <a:t>R</a:t>
            </a:r>
            <a:r>
              <a:rPr lang="zh-CN" altLang="en-US" sz="2000" b="1" dirty="0">
                <a:latin typeface="楷体" pitchFamily="49" charset="-122"/>
                <a:ea typeface="楷体" pitchFamily="49" charset="-122"/>
              </a:rPr>
              <a:t>，</a:t>
            </a:r>
            <a:r>
              <a:rPr lang="en-US" altLang="zh-CN" sz="2000" b="1" dirty="0">
                <a:latin typeface="楷体" pitchFamily="49" charset="-122"/>
                <a:ea typeface="楷体" pitchFamily="49" charset="-122"/>
              </a:rPr>
              <a:t>H</a:t>
            </a:r>
            <a:r>
              <a:rPr lang="zh-CN" altLang="en-US" sz="2000" b="1" dirty="0">
                <a:latin typeface="楷体" pitchFamily="49" charset="-122"/>
                <a:ea typeface="楷体" pitchFamily="49" charset="-122"/>
              </a:rPr>
              <a:t>，</a:t>
            </a:r>
            <a:r>
              <a:rPr lang="en-US" altLang="zh-CN" sz="2000" b="1" dirty="0">
                <a:latin typeface="楷体" pitchFamily="49" charset="-122"/>
                <a:ea typeface="楷体" pitchFamily="49" charset="-122"/>
              </a:rPr>
              <a:t>S</a:t>
            </a:r>
            <a:r>
              <a:rPr lang="zh-CN" altLang="en-US" sz="2000" b="1" dirty="0">
                <a:latin typeface="楷体" pitchFamily="49" charset="-122"/>
                <a:ea typeface="楷体" pitchFamily="49" charset="-122"/>
              </a:rPr>
              <a:t>经类型说明</a:t>
            </a:r>
            <a:r>
              <a:rPr lang="en-US" altLang="zh-CN" sz="2000" b="1" dirty="0">
                <a:latin typeface="楷体" pitchFamily="49" charset="-122"/>
                <a:ea typeface="楷体" pitchFamily="49" charset="-122"/>
              </a:rPr>
              <a:t>real</a:t>
            </a:r>
            <a:r>
              <a:rPr lang="zh-CN" altLang="en-US" sz="2000" b="1" dirty="0">
                <a:latin typeface="楷体" pitchFamily="49" charset="-122"/>
                <a:ea typeface="楷体" pitchFamily="49" charset="-122"/>
              </a:rPr>
              <a:t>修饰后也是有意义的，上述程序经过读符号，识别单词后一共有下面</a:t>
            </a:r>
            <a:r>
              <a:rPr lang="en-US" altLang="zh-CN" sz="2000" b="1" dirty="0">
                <a:latin typeface="楷体" pitchFamily="49" charset="-122"/>
                <a:ea typeface="楷体" pitchFamily="49" charset="-122"/>
              </a:rPr>
              <a:t>27</a:t>
            </a:r>
            <a:r>
              <a:rPr lang="zh-CN" altLang="en-US" sz="2000" b="1" dirty="0">
                <a:latin typeface="楷体" pitchFamily="49" charset="-122"/>
                <a:ea typeface="楷体" pitchFamily="49" charset="-122"/>
              </a:rPr>
              <a:t>个独立意义单词：</a:t>
            </a:r>
          </a:p>
          <a:p>
            <a:pPr algn="just">
              <a:lnSpc>
                <a:spcPct val="120000"/>
              </a:lnSpc>
              <a:spcBef>
                <a:spcPct val="20000"/>
              </a:spcBef>
              <a:buClr>
                <a:schemeClr val="accent1"/>
              </a:buClr>
              <a:buSzPct val="80000"/>
              <a:buFont typeface="Wingdings 2" pitchFamily="18" charset="2"/>
              <a:buNone/>
              <a:defRPr/>
            </a:pPr>
            <a:r>
              <a:rPr lang="en-US" altLang="zh-CN" sz="2000" b="1" dirty="0">
                <a:solidFill>
                  <a:srgbClr val="FF9900"/>
                </a:solidFill>
                <a:latin typeface="楷体" pitchFamily="49" charset="-122"/>
                <a:ea typeface="楷体" pitchFamily="49" charset="-122"/>
              </a:rPr>
              <a:t>PROGRAM    example     ;    VAR    R    ,    H  ,      S  :  real  ; BEGIN   S    :=    2   *    3.1416   *  R   *   (   H  +  R   )    END</a:t>
            </a:r>
          </a:p>
          <a:p>
            <a:pPr algn="just">
              <a:lnSpc>
                <a:spcPct val="120000"/>
              </a:lnSpc>
              <a:spcBef>
                <a:spcPct val="20000"/>
              </a:spcBef>
              <a:buClr>
                <a:schemeClr val="accent1"/>
              </a:buClr>
              <a:buSzPct val="80000"/>
              <a:buFont typeface="Wingdings 2" pitchFamily="18" charset="2"/>
              <a:buNone/>
              <a:defRPr/>
            </a:pPr>
            <a:endParaRPr lang="zh-CN" altLang="en-US" sz="2000" b="1" dirty="0">
              <a:solidFill>
                <a:srgbClr val="FF9900"/>
              </a:solidFill>
              <a:effectLst>
                <a:outerShdw blurRad="38100" dist="38100" dir="2700000" algn="tl">
                  <a:srgbClr val="000000"/>
                </a:outerShdw>
              </a:effectLst>
              <a:latin typeface="楷体" pitchFamily="49" charset="-122"/>
              <a:ea typeface="楷体" pitchFamily="49" charset="-122"/>
            </a:endParaRPr>
          </a:p>
          <a:p>
            <a:pPr algn="just" eaLnBrk="1" hangingPunct="1">
              <a:lnSpc>
                <a:spcPct val="120000"/>
              </a:lnSpc>
              <a:defRPr/>
            </a:pPr>
            <a:endParaRPr lang="en-US" altLang="zh-CN" sz="2000" b="1" dirty="0">
              <a:effectLst>
                <a:outerShdw blurRad="38100" dist="38100" dir="2700000" algn="tl">
                  <a:srgbClr val="000000"/>
                </a:outerShdw>
              </a:effectLst>
              <a:latin typeface="Times New Roman" pitchFamily="18" charset="0"/>
              <a:ea typeface="楷体_GB2312" pitchFamily="49" charset="-122"/>
            </a:endParaRPr>
          </a:p>
        </p:txBody>
      </p:sp>
      <p:grpSp>
        <p:nvGrpSpPr>
          <p:cNvPr id="47109" name="组合 6"/>
          <p:cNvGrpSpPr>
            <a:grpSpLocks/>
          </p:cNvGrpSpPr>
          <p:nvPr/>
        </p:nvGrpSpPr>
        <p:grpSpPr bwMode="auto">
          <a:xfrm>
            <a:off x="1524001" y="476250"/>
            <a:ext cx="5946775" cy="1022350"/>
            <a:chOff x="0" y="476672"/>
            <a:chExt cx="5946007" cy="1022350"/>
          </a:xfrm>
        </p:grpSpPr>
        <p:sp>
          <p:nvSpPr>
            <p:cNvPr id="47110"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711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1578590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D88A4B0C-0DEF-4A88-A60D-6027B8221DB2}"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8131"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FE0A0ACA-D668-400C-89EE-47946E5D9D0C}"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42</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5220" name="Rectangle 4"/>
          <p:cNvSpPr>
            <a:spLocks noChangeArrowheads="1"/>
          </p:cNvSpPr>
          <p:nvPr/>
        </p:nvSpPr>
        <p:spPr bwMode="auto">
          <a:xfrm>
            <a:off x="1919289" y="2276475"/>
            <a:ext cx="8569325" cy="2234458"/>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latin typeface="Times New Roman" pitchFamily="18" charset="0"/>
                <a:ea typeface="楷体_GB2312" pitchFamily="49" charset="-122"/>
              </a:rPr>
              <a:t>2</a:t>
            </a:r>
            <a:r>
              <a:rPr lang="zh-CN" altLang="en-US" sz="2800" b="1" dirty="0">
                <a:solidFill>
                  <a:srgbClr val="0000FF"/>
                </a:solidFill>
                <a:latin typeface="Times New Roman" pitchFamily="18" charset="0"/>
                <a:ea typeface="楷体_GB2312" pitchFamily="49" charset="-122"/>
              </a:rPr>
              <a:t>、词法分析</a:t>
            </a:r>
          </a:p>
          <a:p>
            <a:pPr eaLnBrk="1" hangingPunct="1">
              <a:lnSpc>
                <a:spcPct val="120000"/>
              </a:lnSpc>
              <a:defRPr/>
            </a:pPr>
            <a:r>
              <a:rPr lang="en-US" altLang="zh-CN" sz="2200" b="1" dirty="0"/>
              <a:t>    b) </a:t>
            </a:r>
            <a:r>
              <a:rPr lang="zh-CN" altLang="en-US" sz="2200" b="1" dirty="0">
                <a:latin typeface="Times New Roman" pitchFamily="18" charset="0"/>
                <a:ea typeface="楷体_GB2312" pitchFamily="49" charset="-122"/>
              </a:rPr>
              <a:t>将单词转换成内部编码</a:t>
            </a:r>
          </a:p>
          <a:p>
            <a:pPr eaLnBrk="1" hangingPunct="1">
              <a:lnSpc>
                <a:spcPct val="120000"/>
              </a:lnSpc>
              <a:defRPr/>
            </a:pPr>
            <a:r>
              <a:rPr lang="zh-CN" altLang="en-US" sz="2200" b="1" dirty="0">
                <a:latin typeface="Times New Roman" pitchFamily="18" charset="0"/>
                <a:ea typeface="楷体_GB2312" pitchFamily="49" charset="-122"/>
              </a:rPr>
              <a:t>     识别出单词后，各单词在机器内部表示仍然是一个个字符、数字，如：</a:t>
            </a:r>
            <a:r>
              <a:rPr lang="en-US" altLang="zh-CN" sz="2200" b="1" dirty="0">
                <a:latin typeface="Times New Roman" pitchFamily="18" charset="0"/>
                <a:ea typeface="楷体_GB2312" pitchFamily="49" charset="-122"/>
              </a:rPr>
              <a:t>begin</a:t>
            </a:r>
            <a:r>
              <a:rPr lang="zh-CN" altLang="en-US" sz="2200" b="1" dirty="0">
                <a:latin typeface="Times New Roman" pitchFamily="18" charset="0"/>
                <a:ea typeface="楷体_GB2312" pitchFamily="49" charset="-122"/>
              </a:rPr>
              <a:t>是由</a:t>
            </a:r>
            <a:r>
              <a:rPr lang="en-US" altLang="zh-CN" sz="2200" b="1" dirty="0">
                <a:latin typeface="Times New Roman" pitchFamily="18" charset="0"/>
                <a:ea typeface="楷体_GB2312" pitchFamily="49" charset="-122"/>
              </a:rPr>
              <a:t>5</a:t>
            </a:r>
            <a:r>
              <a:rPr lang="zh-CN" altLang="en-US" sz="2200" b="1" dirty="0">
                <a:latin typeface="Times New Roman" pitchFamily="18" charset="0"/>
                <a:ea typeface="楷体_GB2312" pitchFamily="49" charset="-122"/>
              </a:rPr>
              <a:t>个字母组成，而</a:t>
            </a:r>
            <a:r>
              <a:rPr lang="en-US" altLang="zh-CN" sz="2200" b="1" dirty="0">
                <a:latin typeface="Times New Roman" pitchFamily="18" charset="0"/>
                <a:ea typeface="楷体_GB2312" pitchFamily="49" charset="-122"/>
              </a:rPr>
              <a:t>R</a:t>
            </a:r>
            <a:r>
              <a:rPr lang="zh-CN" altLang="en-US" sz="2200" b="1" dirty="0">
                <a:latin typeface="Times New Roman" pitchFamily="18" charset="0"/>
                <a:ea typeface="楷体_GB2312" pitchFamily="49" charset="-122"/>
              </a:rPr>
              <a:t>是由一个字母组成，它们长度不一，为了便于语法分析，必须转换成一种长度统一的内部编码。</a:t>
            </a:r>
          </a:p>
        </p:txBody>
      </p:sp>
      <p:grpSp>
        <p:nvGrpSpPr>
          <p:cNvPr id="48133" name="组合 6"/>
          <p:cNvGrpSpPr>
            <a:grpSpLocks/>
          </p:cNvGrpSpPr>
          <p:nvPr/>
        </p:nvGrpSpPr>
        <p:grpSpPr bwMode="auto">
          <a:xfrm>
            <a:off x="1524001" y="476250"/>
            <a:ext cx="5946775" cy="1022350"/>
            <a:chOff x="0" y="476672"/>
            <a:chExt cx="5946007" cy="1022350"/>
          </a:xfrm>
        </p:grpSpPr>
        <p:sp>
          <p:nvSpPr>
            <p:cNvPr id="48134"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813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7561523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3E78C633-832D-41DD-93E9-8B7251728574}"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49155"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1E41067C-D7CD-4A64-82A8-FE94AC42DFFB}"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43</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6244" name="Rectangle 4"/>
          <p:cNvSpPr>
            <a:spLocks noChangeArrowheads="1"/>
          </p:cNvSpPr>
          <p:nvPr/>
        </p:nvSpPr>
        <p:spPr bwMode="auto">
          <a:xfrm>
            <a:off x="1847851" y="1844675"/>
            <a:ext cx="8569325" cy="1555750"/>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、词法分析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程序内部编码，由类型和单词值两部分组成。格式如下：</a:t>
            </a:r>
            <a:endParaRPr lang="zh-CN" altLang="en-US" sz="2400" b="1" dirty="0">
              <a:effectLst>
                <a:outerShdw blurRad="38100" dist="38100" dir="2700000" algn="tl">
                  <a:srgbClr val="000000"/>
                </a:outerShdw>
              </a:effectLst>
              <a:latin typeface="Times New Roman" pitchFamily="18" charset="0"/>
              <a:ea typeface="楷体_GB2312" pitchFamily="49" charset="-122"/>
            </a:endParaRPr>
          </a:p>
          <a:p>
            <a:pPr eaLnBrk="1" hangingPunct="1">
              <a:lnSpc>
                <a:spcPct val="120000"/>
              </a:lnSpc>
              <a:defRPr/>
            </a:pP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grpSp>
        <p:nvGrpSpPr>
          <p:cNvPr id="49157" name="Group 7"/>
          <p:cNvGrpSpPr>
            <a:grpSpLocks/>
          </p:cNvGrpSpPr>
          <p:nvPr/>
        </p:nvGrpSpPr>
        <p:grpSpPr bwMode="auto">
          <a:xfrm>
            <a:off x="4800601" y="3502025"/>
            <a:ext cx="2449513" cy="503238"/>
            <a:chOff x="1156" y="2341"/>
            <a:chExt cx="1543" cy="317"/>
          </a:xfrm>
        </p:grpSpPr>
        <p:sp>
          <p:nvSpPr>
            <p:cNvPr id="266245" name="Rectangle 5"/>
            <p:cNvSpPr>
              <a:spLocks noChangeArrowheads="1"/>
            </p:cNvSpPr>
            <p:nvPr/>
          </p:nvSpPr>
          <p:spPr bwMode="auto">
            <a:xfrm>
              <a:off x="1156" y="2341"/>
              <a:ext cx="590" cy="317"/>
            </a:xfrm>
            <a:prstGeom prst="rect">
              <a:avLst/>
            </a:prstGeom>
            <a:noFill/>
            <a:ln w="22225">
              <a:solidFill>
                <a:schemeClr val="tx1"/>
              </a:solidFill>
              <a:miter lim="800000"/>
              <a:headEnd/>
              <a:tailEnd/>
            </a:ln>
            <a:effectLst/>
          </p:spPr>
          <p:txBody>
            <a:bodyPr wrap="none" anchor="ctr"/>
            <a:lstStyle/>
            <a:p>
              <a:pPr algn="ctr" eaLnBrk="1" hangingPunct="1">
                <a:defRPr/>
              </a:pPr>
              <a:r>
                <a:rPr lang="zh-CN" altLang="en-US" sz="2400" b="1">
                  <a:effectLst>
                    <a:outerShdw blurRad="38100" dist="38100" dir="2700000" algn="tl">
                      <a:srgbClr val="000000"/>
                    </a:outerShdw>
                  </a:effectLst>
                  <a:ea typeface="黑体" pitchFamily="49" charset="-122"/>
                </a:rPr>
                <a:t>类型</a:t>
              </a:r>
            </a:p>
          </p:txBody>
        </p:sp>
        <p:sp>
          <p:nvSpPr>
            <p:cNvPr id="266246" name="Rectangle 6"/>
            <p:cNvSpPr>
              <a:spLocks noChangeArrowheads="1"/>
            </p:cNvSpPr>
            <p:nvPr/>
          </p:nvSpPr>
          <p:spPr bwMode="auto">
            <a:xfrm>
              <a:off x="1746" y="2341"/>
              <a:ext cx="953" cy="317"/>
            </a:xfrm>
            <a:prstGeom prst="rect">
              <a:avLst/>
            </a:prstGeom>
            <a:noFill/>
            <a:ln w="22225">
              <a:solidFill>
                <a:schemeClr val="tx1"/>
              </a:solidFill>
              <a:miter lim="800000"/>
              <a:headEnd/>
              <a:tailEnd/>
            </a:ln>
            <a:effectLst/>
          </p:spPr>
          <p:txBody>
            <a:bodyPr wrap="none" anchor="ctr"/>
            <a:lstStyle/>
            <a:p>
              <a:pPr algn="ctr" eaLnBrk="1" hangingPunct="1">
                <a:defRPr/>
              </a:pPr>
              <a:r>
                <a:rPr lang="zh-CN" altLang="en-US" sz="2400" b="1">
                  <a:effectLst>
                    <a:outerShdw blurRad="38100" dist="38100" dir="2700000" algn="tl">
                      <a:srgbClr val="000000"/>
                    </a:outerShdw>
                  </a:effectLst>
                  <a:ea typeface="黑体" pitchFamily="49" charset="-122"/>
                </a:rPr>
                <a:t>单词的值</a:t>
              </a:r>
            </a:p>
          </p:txBody>
        </p:sp>
      </p:grpSp>
      <p:sp>
        <p:nvSpPr>
          <p:cNvPr id="266248" name="Rectangle 8"/>
          <p:cNvSpPr>
            <a:spLocks noChangeArrowheads="1"/>
          </p:cNvSpPr>
          <p:nvPr/>
        </p:nvSpPr>
        <p:spPr bwMode="auto">
          <a:xfrm>
            <a:off x="1703388" y="4005263"/>
            <a:ext cx="8964612" cy="2751522"/>
          </a:xfrm>
          <a:prstGeom prst="rect">
            <a:avLst/>
          </a:prstGeom>
          <a:noFill/>
          <a:ln w="9525">
            <a:noFill/>
            <a:miter lim="800000"/>
            <a:headEnd/>
            <a:tailEnd/>
          </a:ln>
          <a:effectLst/>
        </p:spPr>
        <p:txBody>
          <a:bodyPr>
            <a:spAutoFit/>
          </a:bodyPr>
          <a:lstStyle/>
          <a:p>
            <a:pPr eaLnBrk="1" hangingPunct="1">
              <a:lnSpc>
                <a:spcPct val="120000"/>
              </a:lnSpc>
              <a:defRPr/>
            </a:pPr>
            <a:r>
              <a:rPr lang="zh-CN" altLang="en-US" sz="2400" b="1" dirty="0">
                <a:solidFill>
                  <a:srgbClr val="FFFF00"/>
                </a:solidFill>
                <a:effectLst>
                  <a:outerShdw blurRad="38100" dist="38100" dir="2700000" algn="tl">
                    <a:srgbClr val="000000"/>
                  </a:outerShdw>
                </a:effectLst>
                <a:latin typeface="Times New Roman" pitchFamily="18" charset="0"/>
                <a:ea typeface="楷体_GB2312" pitchFamily="49" charset="-122"/>
                <a:sym typeface="Symbol" pitchFamily="18" charset="2"/>
              </a:rPr>
              <a:t>           </a:t>
            </a: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sym typeface="Symbol" pitchFamily="18" charset="2"/>
              </a:rPr>
              <a:t>单词类型用整数表示，通常可将单词分为以下</a:t>
            </a:r>
            <a:r>
              <a:rPr lang="en-US" altLang="zh-CN" sz="2400" b="1" dirty="0">
                <a:solidFill>
                  <a:srgbClr val="0000FF"/>
                </a:solidFill>
                <a:effectLst>
                  <a:outerShdw blurRad="38100" dist="38100" dir="2700000" algn="tl">
                    <a:srgbClr val="000000"/>
                  </a:outerShdw>
                </a:effectLst>
                <a:latin typeface="Times New Roman" pitchFamily="18" charset="0"/>
                <a:ea typeface="楷体_GB2312" pitchFamily="49" charset="-122"/>
                <a:sym typeface="Symbol" pitchFamily="18" charset="2"/>
              </a:rPr>
              <a:t>5</a:t>
            </a: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sym typeface="Symbol" pitchFamily="18" charset="2"/>
              </a:rPr>
              <a:t>个类型</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1</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：保留字    如  </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PROGRAM    BEGIN    VAR    REAL    END</a:t>
            </a:r>
          </a:p>
          <a:p>
            <a:pPr eaLnBrk="1" hangingPunct="1">
              <a:lnSpc>
                <a:spcPct val="120000"/>
              </a:lnSpc>
              <a:defRPr/>
            </a:pP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     2</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：专用符号      如  </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、（、）等</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3</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：标识符        如 </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R</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H</a:t>
            </a: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2400" b="1" dirty="0">
                <a:effectLst>
                  <a:outerShdw blurRad="38100" dist="38100" dir="2700000" algn="tl">
                    <a:srgbClr val="000000"/>
                  </a:outerShdw>
                </a:effectLst>
                <a:latin typeface="Times New Roman" pitchFamily="18" charset="0"/>
                <a:ea typeface="楷体_GB2312" pitchFamily="49" charset="-122"/>
                <a:sym typeface="Symbol" pitchFamily="18" charset="2"/>
              </a:rPr>
              <a:t>S</a:t>
            </a:r>
          </a:p>
          <a:p>
            <a:pPr eaLnBrk="1" hangingPunct="1">
              <a:lnSpc>
                <a:spcPct val="120000"/>
              </a:lnSpc>
              <a:defRPr/>
            </a:pPr>
            <a:r>
              <a:rPr lang="en-US" altLang="zh-CN" sz="2400" b="1" dirty="0">
                <a:effectLst>
                  <a:outerShdw blurRad="38100" dist="38100" dir="2700000" algn="tl">
                    <a:srgbClr val="000000"/>
                  </a:outerShdw>
                </a:effectLst>
                <a:latin typeface="Times New Roman" pitchFamily="18" charset="0"/>
                <a:ea typeface="楷体_GB2312" pitchFamily="49" charset="-122"/>
              </a:rPr>
              <a:t>     4:   </a:t>
            </a:r>
            <a:r>
              <a:rPr lang="zh-CN" altLang="en-US" sz="2400" b="1" dirty="0">
                <a:effectLst>
                  <a:outerShdw blurRad="38100" dist="38100" dir="2700000" algn="tl">
                    <a:srgbClr val="000000"/>
                  </a:outerShdw>
                </a:effectLst>
                <a:latin typeface="Times New Roman" pitchFamily="18" charset="0"/>
                <a:ea typeface="楷体_GB2312" pitchFamily="49" charset="-122"/>
              </a:rPr>
              <a:t>无符号整数   如 </a:t>
            </a:r>
            <a:r>
              <a:rPr lang="en-US" altLang="zh-CN" sz="2400" b="1" dirty="0">
                <a:effectLst>
                  <a:outerShdw blurRad="38100" dist="38100" dir="2700000" algn="tl">
                    <a:srgbClr val="000000"/>
                  </a:outerShdw>
                </a:effectLst>
                <a:latin typeface="Times New Roman" pitchFamily="18" charset="0"/>
                <a:ea typeface="楷体_GB2312" pitchFamily="49" charset="-122"/>
              </a:rPr>
              <a:t>2</a:t>
            </a:r>
          </a:p>
          <a:p>
            <a:pPr eaLnBrk="1" hangingPunct="1">
              <a:lnSpc>
                <a:spcPct val="120000"/>
              </a:lnSpc>
              <a:defRPr/>
            </a:pPr>
            <a:r>
              <a:rPr lang="en-US" altLang="zh-CN" sz="2400" b="1" dirty="0">
                <a:effectLst>
                  <a:outerShdw blurRad="38100" dist="38100" dir="2700000" algn="tl">
                    <a:srgbClr val="000000"/>
                  </a:outerShdw>
                </a:effectLst>
                <a:latin typeface="Times New Roman" pitchFamily="18" charset="0"/>
                <a:ea typeface="楷体_GB2312" pitchFamily="49" charset="-122"/>
              </a:rPr>
              <a:t>     5:   </a:t>
            </a:r>
            <a:r>
              <a:rPr lang="zh-CN" altLang="en-US" sz="2400" b="1" dirty="0">
                <a:effectLst>
                  <a:outerShdw blurRad="38100" dist="38100" dir="2700000" algn="tl">
                    <a:srgbClr val="000000"/>
                  </a:outerShdw>
                </a:effectLst>
                <a:latin typeface="Times New Roman" pitchFamily="18" charset="0"/>
                <a:ea typeface="楷体_GB2312" pitchFamily="49" charset="-122"/>
              </a:rPr>
              <a:t>无符号实数   如</a:t>
            </a:r>
            <a:r>
              <a:rPr lang="en-US" altLang="zh-CN" sz="2400" b="1" dirty="0">
                <a:effectLst>
                  <a:outerShdw blurRad="38100" dist="38100" dir="2700000" algn="tl">
                    <a:srgbClr val="000000"/>
                  </a:outerShdw>
                </a:effectLst>
                <a:latin typeface="Times New Roman" pitchFamily="18" charset="0"/>
                <a:ea typeface="楷体_GB2312" pitchFamily="49" charset="-122"/>
              </a:rPr>
              <a:t>3.1416   </a:t>
            </a:r>
            <a:endParaRPr lang="zh-CN" altLang="en-US" sz="2400" b="1" dirty="0">
              <a:effectLst>
                <a:outerShdw blurRad="38100" dist="38100" dir="2700000" algn="tl">
                  <a:srgbClr val="000000"/>
                </a:outerShdw>
              </a:effectLst>
              <a:latin typeface="Times New Roman" pitchFamily="18" charset="0"/>
              <a:ea typeface="楷体_GB2312" pitchFamily="49" charset="-122"/>
            </a:endParaRPr>
          </a:p>
        </p:txBody>
      </p:sp>
      <p:grpSp>
        <p:nvGrpSpPr>
          <p:cNvPr id="49159" name="组合 10"/>
          <p:cNvGrpSpPr>
            <a:grpSpLocks/>
          </p:cNvGrpSpPr>
          <p:nvPr/>
        </p:nvGrpSpPr>
        <p:grpSpPr bwMode="auto">
          <a:xfrm>
            <a:off x="1524001" y="476250"/>
            <a:ext cx="5946775" cy="1022350"/>
            <a:chOff x="0" y="476672"/>
            <a:chExt cx="5946007" cy="1022350"/>
          </a:xfrm>
        </p:grpSpPr>
        <p:sp>
          <p:nvSpPr>
            <p:cNvPr id="49160"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4916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2400359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B2E4F33D-3D7F-4AC3-89B9-C0CC2D649BE6}"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0179"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94BAAB4-E586-48A4-A34F-A3CFC0E2F1C4}"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44</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7268" name="Rectangle 4"/>
          <p:cNvSpPr>
            <a:spLocks noChangeArrowheads="1"/>
          </p:cNvSpPr>
          <p:nvPr/>
        </p:nvSpPr>
        <p:spPr bwMode="auto">
          <a:xfrm>
            <a:off x="1774826" y="1700214"/>
            <a:ext cx="8569325" cy="1042987"/>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、词法分析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267273" name="Rectangle 9"/>
          <p:cNvSpPr>
            <a:spLocks/>
          </p:cNvSpPr>
          <p:nvPr/>
        </p:nvSpPr>
        <p:spPr bwMode="auto">
          <a:xfrm>
            <a:off x="1774825" y="2276475"/>
            <a:ext cx="8497888" cy="3887788"/>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zh-CN" altLang="en-US" sz="22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r>
              <a:rPr lang="zh-CN" altLang="en-US" sz="2200" b="1" dirty="0">
                <a:latin typeface="Times New Roman" pitchFamily="18" charset="0"/>
                <a:ea typeface="楷体_GB2312" pitchFamily="49" charset="-122"/>
                <a:sym typeface="Symbol" pitchFamily="18" charset="2"/>
              </a:rPr>
              <a:t>保留字及专用符号的单词值可以用一个</a:t>
            </a:r>
            <a:r>
              <a:rPr lang="zh-CN" altLang="en-US" sz="2200" b="1" dirty="0">
                <a:solidFill>
                  <a:srgbClr val="0000FF"/>
                </a:solidFill>
                <a:latin typeface="Times New Roman" pitchFamily="18" charset="0"/>
                <a:ea typeface="楷体_GB2312" pitchFamily="49" charset="-122"/>
                <a:sym typeface="Symbol" pitchFamily="18" charset="2"/>
              </a:rPr>
              <a:t>三位八进制</a:t>
            </a:r>
            <a:r>
              <a:rPr lang="zh-CN" altLang="en-US" sz="2200" b="1" dirty="0">
                <a:latin typeface="Times New Roman" pitchFamily="18" charset="0"/>
                <a:ea typeface="楷体_GB2312" pitchFamily="49" charset="-122"/>
                <a:sym typeface="Symbol" pitchFamily="18" charset="2"/>
              </a:rPr>
              <a:t>数表示，如</a:t>
            </a:r>
          </a:p>
          <a:p>
            <a:pPr marL="419100" indent="-382588">
              <a:lnSpc>
                <a:spcPct val="120000"/>
              </a:lnSpc>
              <a:spcBef>
                <a:spcPct val="20000"/>
              </a:spcBef>
              <a:buClr>
                <a:schemeClr val="accent1"/>
              </a:buClr>
              <a:buSzPct val="80000"/>
              <a:defRPr/>
            </a:pPr>
            <a:r>
              <a:rPr lang="zh-CN" altLang="en-US" sz="2200" b="1" dirty="0">
                <a:latin typeface="Times New Roman" pitchFamily="18" charset="0"/>
                <a:ea typeface="楷体_GB2312" pitchFamily="49" charset="-122"/>
                <a:sym typeface="Symbol" pitchFamily="18" charset="2"/>
              </a:rPr>
              <a:t>本例中为保留字和专用字符指定了如下的单词值：</a:t>
            </a:r>
          </a:p>
          <a:p>
            <a:pPr marL="419100" indent="-382588">
              <a:spcBef>
                <a:spcPct val="20000"/>
              </a:spcBef>
              <a:buClr>
                <a:schemeClr val="accent1"/>
              </a:buClr>
              <a:buSzPct val="80000"/>
              <a:defRPr/>
            </a:pPr>
            <a:r>
              <a:rPr lang="zh-CN" altLang="en-US" sz="2200" b="1" dirty="0">
                <a:latin typeface="Times New Roman" pitchFamily="18" charset="0"/>
                <a:ea typeface="楷体_GB2312" pitchFamily="49" charset="-122"/>
                <a:sym typeface="Symbol" pitchFamily="18" charset="2"/>
              </a:rPr>
              <a:t>   </a:t>
            </a:r>
            <a:r>
              <a:rPr lang="en-US" altLang="zh-CN" sz="2200" b="1" dirty="0">
                <a:solidFill>
                  <a:srgbClr val="0000FF"/>
                </a:solidFill>
                <a:latin typeface="Times New Roman" pitchFamily="18" charset="0"/>
                <a:ea typeface="楷体_GB2312" pitchFamily="49" charset="-122"/>
                <a:sym typeface="Symbol" pitchFamily="18" charset="2"/>
              </a:rPr>
              <a:t>PROGRAM	000                                </a:t>
            </a:r>
            <a:r>
              <a:rPr lang="zh-CN" altLang="en-US" sz="2200" b="1" dirty="0">
                <a:solidFill>
                  <a:srgbClr val="0000FF"/>
                </a:solidFill>
                <a:latin typeface="Times New Roman" pitchFamily="18" charset="0"/>
                <a:ea typeface="楷体_GB2312" pitchFamily="49" charset="-122"/>
                <a:sym typeface="Symbol" pitchFamily="18" charset="2"/>
              </a:rPr>
              <a:t>，       	</a:t>
            </a:r>
            <a:r>
              <a:rPr lang="en-US" altLang="zh-CN" sz="2200" b="1" dirty="0">
                <a:solidFill>
                  <a:srgbClr val="0000FF"/>
                </a:solidFill>
                <a:latin typeface="Times New Roman" pitchFamily="18" charset="0"/>
                <a:ea typeface="楷体_GB2312" pitchFamily="49" charset="-122"/>
                <a:sym typeface="Symbol" pitchFamily="18" charset="2"/>
              </a:rPr>
              <a:t>007</a:t>
            </a:r>
          </a:p>
          <a:p>
            <a:pPr marL="419100" indent="-382588">
              <a:spcBef>
                <a:spcPct val="20000"/>
              </a:spcBef>
              <a:buClr>
                <a:schemeClr val="accent1"/>
              </a:buClr>
              <a:buSzPct val="80000"/>
              <a:defRPr/>
            </a:pPr>
            <a:r>
              <a:rPr lang="en-US" altLang="zh-CN" sz="2200" b="1" dirty="0">
                <a:solidFill>
                  <a:srgbClr val="0000FF"/>
                </a:solidFill>
                <a:latin typeface="Times New Roman" pitchFamily="18" charset="0"/>
                <a:ea typeface="楷体_GB2312" pitchFamily="49" charset="-122"/>
                <a:sym typeface="Symbol" pitchFamily="18" charset="2"/>
              </a:rPr>
              <a:t>   BEGIN         	001                              </a:t>
            </a:r>
            <a:r>
              <a:rPr lang="zh-CN" altLang="en-US" sz="2200" b="1" dirty="0">
                <a:solidFill>
                  <a:srgbClr val="0000FF"/>
                </a:solidFill>
                <a:latin typeface="Times New Roman" pitchFamily="18" charset="0"/>
                <a:ea typeface="楷体_GB2312" pitchFamily="49" charset="-122"/>
                <a:sym typeface="Symbol" pitchFamily="18" charset="2"/>
              </a:rPr>
              <a:t>（            	</a:t>
            </a:r>
            <a:r>
              <a:rPr lang="en-US" altLang="zh-CN" sz="2200" b="1" dirty="0">
                <a:solidFill>
                  <a:srgbClr val="0000FF"/>
                </a:solidFill>
                <a:latin typeface="Times New Roman" pitchFamily="18" charset="0"/>
                <a:ea typeface="楷体_GB2312" pitchFamily="49" charset="-122"/>
                <a:sym typeface="Symbol" pitchFamily="18" charset="2"/>
              </a:rPr>
              <a:t>010</a:t>
            </a:r>
          </a:p>
          <a:p>
            <a:pPr marL="419100" indent="-382588">
              <a:spcBef>
                <a:spcPct val="20000"/>
              </a:spcBef>
              <a:buClr>
                <a:schemeClr val="accent1"/>
              </a:buClr>
              <a:buSzPct val="80000"/>
              <a:defRPr/>
            </a:pPr>
            <a:r>
              <a:rPr lang="en-US" altLang="zh-CN" sz="2200" b="1" dirty="0">
                <a:solidFill>
                  <a:srgbClr val="0000FF"/>
                </a:solidFill>
                <a:latin typeface="Times New Roman" pitchFamily="18" charset="0"/>
                <a:ea typeface="楷体_GB2312" pitchFamily="49" charset="-122"/>
                <a:sym typeface="Symbol" pitchFamily="18" charset="2"/>
              </a:rPr>
              <a:t>   END             	002                                </a:t>
            </a:r>
            <a:r>
              <a:rPr lang="zh-CN" altLang="en-US" sz="2200" b="1" dirty="0">
                <a:solidFill>
                  <a:srgbClr val="0000FF"/>
                </a:solidFill>
                <a:latin typeface="Times New Roman" pitchFamily="18" charset="0"/>
                <a:ea typeface="楷体_GB2312" pitchFamily="49" charset="-122"/>
                <a:sym typeface="Symbol" pitchFamily="18" charset="2"/>
              </a:rPr>
              <a:t>）         	</a:t>
            </a:r>
            <a:r>
              <a:rPr lang="en-US" altLang="zh-CN" sz="2200" b="1" dirty="0">
                <a:solidFill>
                  <a:srgbClr val="0000FF"/>
                </a:solidFill>
                <a:latin typeface="Times New Roman" pitchFamily="18" charset="0"/>
                <a:ea typeface="楷体_GB2312" pitchFamily="49" charset="-122"/>
                <a:sym typeface="Symbol" pitchFamily="18" charset="2"/>
              </a:rPr>
              <a:t>011                  </a:t>
            </a:r>
          </a:p>
          <a:p>
            <a:pPr marL="419100" indent="-382588">
              <a:spcBef>
                <a:spcPct val="20000"/>
              </a:spcBef>
              <a:buClr>
                <a:schemeClr val="accent1"/>
              </a:buClr>
              <a:buSzPct val="80000"/>
              <a:defRPr/>
            </a:pPr>
            <a:r>
              <a:rPr lang="en-US" altLang="zh-CN" sz="2200" b="1" dirty="0">
                <a:solidFill>
                  <a:srgbClr val="0000FF"/>
                </a:solidFill>
                <a:latin typeface="Times New Roman" pitchFamily="18" charset="0"/>
                <a:ea typeface="楷体_GB2312" pitchFamily="49" charset="-122"/>
                <a:sym typeface="Symbol" pitchFamily="18" charset="2"/>
              </a:rPr>
              <a:t>   REAL          	003                                </a:t>
            </a:r>
            <a:r>
              <a:rPr lang="zh-CN" altLang="en-US" sz="2200" b="1" dirty="0">
                <a:solidFill>
                  <a:srgbClr val="0000FF"/>
                </a:solidFill>
                <a:latin typeface="Times New Roman" pitchFamily="18" charset="0"/>
                <a:ea typeface="楷体_GB2312" pitchFamily="49" charset="-122"/>
                <a:sym typeface="Symbol" pitchFamily="18" charset="2"/>
              </a:rPr>
              <a:t>；         	</a:t>
            </a:r>
            <a:r>
              <a:rPr lang="en-US" altLang="zh-CN" sz="2200" b="1" dirty="0">
                <a:solidFill>
                  <a:srgbClr val="0000FF"/>
                </a:solidFill>
                <a:latin typeface="Times New Roman" pitchFamily="18" charset="0"/>
                <a:ea typeface="楷体_GB2312" pitchFamily="49" charset="-122"/>
                <a:sym typeface="Symbol" pitchFamily="18" charset="2"/>
              </a:rPr>
              <a:t>012</a:t>
            </a:r>
          </a:p>
          <a:p>
            <a:pPr marL="419100" indent="-382588">
              <a:spcBef>
                <a:spcPct val="20000"/>
              </a:spcBef>
              <a:buClr>
                <a:schemeClr val="accent1"/>
              </a:buClr>
              <a:buSzPct val="80000"/>
              <a:defRPr/>
            </a:pPr>
            <a:r>
              <a:rPr lang="en-US" altLang="zh-CN" sz="2200" b="1" dirty="0">
                <a:solidFill>
                  <a:srgbClr val="0000FF"/>
                </a:solidFill>
                <a:latin typeface="Times New Roman" pitchFamily="18" charset="0"/>
                <a:ea typeface="楷体_GB2312" pitchFamily="49" charset="-122"/>
                <a:sym typeface="Symbol" pitchFamily="18" charset="2"/>
              </a:rPr>
              <a:t>   VAR             	004                              </a:t>
            </a:r>
            <a:r>
              <a:rPr lang="zh-CN" altLang="en-US" sz="2200" b="1" dirty="0">
                <a:solidFill>
                  <a:srgbClr val="0000FF"/>
                </a:solidFill>
                <a:latin typeface="Times New Roman" pitchFamily="18" charset="0"/>
                <a:ea typeface="楷体_GB2312" pitchFamily="49" charset="-122"/>
                <a:sym typeface="Symbol" pitchFamily="18" charset="2"/>
              </a:rPr>
              <a:t>：</a:t>
            </a:r>
            <a:r>
              <a:rPr lang="en-US" altLang="zh-CN" sz="2200" b="1" dirty="0">
                <a:solidFill>
                  <a:srgbClr val="0000FF"/>
                </a:solidFill>
                <a:latin typeface="Times New Roman" pitchFamily="18" charset="0"/>
                <a:ea typeface="楷体_GB2312" pitchFamily="49" charset="-122"/>
                <a:sym typeface="Symbol" pitchFamily="18" charset="2"/>
              </a:rPr>
              <a:t>=         	013</a:t>
            </a:r>
          </a:p>
          <a:p>
            <a:pPr marL="419100" indent="-382588">
              <a:spcBef>
                <a:spcPct val="20000"/>
              </a:spcBef>
              <a:buClr>
                <a:schemeClr val="accent1"/>
              </a:buClr>
              <a:buSzPct val="80000"/>
              <a:defRPr/>
            </a:pPr>
            <a:r>
              <a:rPr lang="en-US" altLang="zh-CN" sz="2200" b="1" dirty="0">
                <a:solidFill>
                  <a:srgbClr val="0000FF"/>
                </a:solidFill>
                <a:latin typeface="Times New Roman" pitchFamily="18" charset="0"/>
                <a:ea typeface="楷体_GB2312" pitchFamily="49" charset="-122"/>
                <a:sym typeface="Symbol" pitchFamily="18" charset="2"/>
              </a:rPr>
              <a:t>   *                   	005                               </a:t>
            </a:r>
            <a:r>
              <a:rPr lang="zh-CN" altLang="en-US" sz="2200" b="1" dirty="0">
                <a:solidFill>
                  <a:srgbClr val="0000FF"/>
                </a:solidFill>
                <a:latin typeface="Times New Roman" pitchFamily="18" charset="0"/>
                <a:ea typeface="楷体_GB2312" pitchFamily="49" charset="-122"/>
                <a:sym typeface="Symbol" pitchFamily="18" charset="2"/>
              </a:rPr>
              <a:t>：          	</a:t>
            </a:r>
            <a:r>
              <a:rPr lang="en-US" altLang="zh-CN" sz="2200" b="1" dirty="0">
                <a:solidFill>
                  <a:srgbClr val="0000FF"/>
                </a:solidFill>
                <a:latin typeface="Times New Roman" pitchFamily="18" charset="0"/>
                <a:ea typeface="楷体_GB2312" pitchFamily="49" charset="-122"/>
                <a:sym typeface="Symbol" pitchFamily="18" charset="2"/>
              </a:rPr>
              <a:t>014</a:t>
            </a:r>
          </a:p>
          <a:p>
            <a:pPr marL="419100" indent="-382588">
              <a:spcBef>
                <a:spcPct val="20000"/>
              </a:spcBef>
              <a:buClr>
                <a:schemeClr val="accent1"/>
              </a:buClr>
              <a:buSzPct val="80000"/>
              <a:defRPr/>
            </a:pPr>
            <a:r>
              <a:rPr lang="en-US" altLang="zh-CN" sz="2200" b="1" dirty="0">
                <a:solidFill>
                  <a:srgbClr val="0000FF"/>
                </a:solidFill>
                <a:latin typeface="Times New Roman" pitchFamily="18" charset="0"/>
                <a:ea typeface="楷体_GB2312" pitchFamily="49" charset="-122"/>
                <a:sym typeface="Symbol" pitchFamily="18" charset="2"/>
              </a:rPr>
              <a:t>   +                   	006                               .             	015</a:t>
            </a:r>
            <a:endParaRPr lang="zh-CN" altLang="en-US" sz="2200" b="1" dirty="0">
              <a:solidFill>
                <a:srgbClr val="0000FF"/>
              </a:solidFill>
              <a:latin typeface="Times New Roman" pitchFamily="18" charset="0"/>
              <a:ea typeface="楷体_GB2312" pitchFamily="49" charset="-122"/>
            </a:endParaRPr>
          </a:p>
        </p:txBody>
      </p:sp>
      <p:grpSp>
        <p:nvGrpSpPr>
          <p:cNvPr id="50182" name="组合 7"/>
          <p:cNvGrpSpPr>
            <a:grpSpLocks/>
          </p:cNvGrpSpPr>
          <p:nvPr/>
        </p:nvGrpSpPr>
        <p:grpSpPr bwMode="auto">
          <a:xfrm>
            <a:off x="1524001" y="476250"/>
            <a:ext cx="5946775" cy="1022350"/>
            <a:chOff x="0" y="476672"/>
            <a:chExt cx="5946007" cy="1022350"/>
          </a:xfrm>
        </p:grpSpPr>
        <p:sp>
          <p:nvSpPr>
            <p:cNvPr id="50183"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0184"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5"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41077245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8892E970-D47F-4074-88B8-8B1DFE49F2F3}"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1203"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5C301D99-1699-4655-8A6C-6047775B9DFF}"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45</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69316" name="Rectangle 4"/>
          <p:cNvSpPr>
            <a:spLocks noChangeArrowheads="1"/>
          </p:cNvSpPr>
          <p:nvPr/>
        </p:nvSpPr>
        <p:spPr bwMode="auto">
          <a:xfrm>
            <a:off x="1919289" y="2276475"/>
            <a:ext cx="8569325" cy="1042988"/>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、词法分析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269317" name="Rectangle 5"/>
          <p:cNvSpPr>
            <a:spLocks noChangeArrowheads="1"/>
          </p:cNvSpPr>
          <p:nvPr/>
        </p:nvSpPr>
        <p:spPr bwMode="auto">
          <a:xfrm>
            <a:off x="1774825" y="2852738"/>
            <a:ext cx="8675688" cy="1680460"/>
          </a:xfrm>
          <a:prstGeom prst="rect">
            <a:avLst/>
          </a:prstGeom>
          <a:noFill/>
          <a:ln w="9525">
            <a:noFill/>
            <a:miter lim="800000"/>
            <a:headEnd/>
            <a:tailEnd/>
          </a:ln>
          <a:effectLst/>
        </p:spPr>
        <p:txBody>
          <a:bodyPr>
            <a:spAutoFit/>
          </a:bodyPr>
          <a:lstStyle/>
          <a:p>
            <a:pPr eaLnBrk="1" hangingPunct="1">
              <a:lnSpc>
                <a:spcPct val="120000"/>
              </a:lnSpc>
              <a:defRPr/>
            </a:pPr>
            <a:r>
              <a:rPr lang="zh-CN" altLang="en-US" sz="2000" b="1">
                <a:effectLst>
                  <a:outerShdw blurRad="38100" dist="38100" dir="2700000" algn="tl">
                    <a:srgbClr val="000000"/>
                  </a:outerShdw>
                </a:effectLst>
                <a:latin typeface="Times New Roman" pitchFamily="18" charset="0"/>
                <a:ea typeface="楷体_GB2312" pitchFamily="49" charset="-122"/>
              </a:rPr>
              <a:t>根据内部编码的格式，例子中的</a:t>
            </a:r>
            <a:r>
              <a:rPr lang="en-US" altLang="zh-CN" sz="2000" b="1">
                <a:effectLst>
                  <a:outerShdw blurRad="38100" dist="38100" dir="2700000" algn="tl">
                    <a:srgbClr val="000000"/>
                  </a:outerShdw>
                </a:effectLst>
                <a:latin typeface="Times New Roman" pitchFamily="18" charset="0"/>
                <a:ea typeface="楷体_GB2312" pitchFamily="49" charset="-122"/>
              </a:rPr>
              <a:t>PROGRAM</a:t>
            </a:r>
            <a:r>
              <a:rPr lang="zh-CN" altLang="en-US" sz="2000" b="1">
                <a:effectLst>
                  <a:outerShdw blurRad="38100" dist="38100" dir="2700000" algn="tl">
                    <a:srgbClr val="000000"/>
                  </a:outerShdw>
                </a:effectLst>
                <a:latin typeface="Times New Roman" pitchFamily="18" charset="0"/>
                <a:ea typeface="楷体_GB2312" pitchFamily="49" charset="-122"/>
              </a:rPr>
              <a:t>，</a:t>
            </a:r>
            <a:r>
              <a:rPr lang="en-US" altLang="zh-CN" sz="2000" b="1">
                <a:effectLst>
                  <a:outerShdw blurRad="38100" dist="38100" dir="2700000" algn="tl">
                    <a:srgbClr val="000000"/>
                  </a:outerShdw>
                </a:effectLst>
                <a:latin typeface="Times New Roman" pitchFamily="18" charset="0"/>
                <a:ea typeface="楷体_GB2312" pitchFamily="49" charset="-122"/>
              </a:rPr>
              <a:t>BEGIN</a:t>
            </a:r>
            <a:r>
              <a:rPr lang="zh-CN" altLang="en-US" sz="2000" b="1">
                <a:effectLst>
                  <a:outerShdw blurRad="38100" dist="38100" dir="2700000" algn="tl">
                    <a:srgbClr val="000000"/>
                  </a:outerShdw>
                </a:effectLst>
                <a:latin typeface="Times New Roman" pitchFamily="18" charset="0"/>
                <a:ea typeface="楷体_GB2312" pitchFamily="49" charset="-122"/>
              </a:rPr>
              <a:t>和*依次可以表示如下：</a:t>
            </a:r>
          </a:p>
          <a:p>
            <a:pPr eaLnBrk="1" hangingPunct="1">
              <a:lnSpc>
                <a:spcPct val="120000"/>
              </a:lnSpc>
              <a:defRPr/>
            </a:pPr>
            <a:r>
              <a:rPr lang="zh-CN" altLang="en-US" sz="2000" b="1">
                <a:effectLst>
                  <a:outerShdw blurRad="38100" dist="38100" dir="2700000" algn="tl">
                    <a:srgbClr val="000000"/>
                  </a:outerShdw>
                </a:effectLst>
                <a:latin typeface="Times New Roman" pitchFamily="18" charset="0"/>
                <a:ea typeface="楷体_GB2312" pitchFamily="49" charset="-122"/>
              </a:rPr>
              <a:t>        </a:t>
            </a:r>
            <a:r>
              <a:rPr lang="en-US" altLang="zh-CN" sz="2200" b="1">
                <a:effectLst>
                  <a:outerShdw blurRad="38100" dist="38100" dir="2700000" algn="tl">
                    <a:srgbClr val="000000"/>
                  </a:outerShdw>
                </a:effectLst>
                <a:latin typeface="Times New Roman" pitchFamily="18" charset="0"/>
                <a:ea typeface="楷体_GB2312" pitchFamily="49" charset="-122"/>
              </a:rPr>
              <a:t>PROGRAM		1      000  </a:t>
            </a:r>
          </a:p>
          <a:p>
            <a:pPr eaLnBrk="1" hangingPunct="1">
              <a:lnSpc>
                <a:spcPct val="120000"/>
              </a:lnSpc>
              <a:defRPr/>
            </a:pPr>
            <a:r>
              <a:rPr lang="en-US" altLang="zh-CN" sz="2200" b="1">
                <a:effectLst>
                  <a:outerShdw blurRad="38100" dist="38100" dir="2700000" algn="tl">
                    <a:srgbClr val="000000"/>
                  </a:outerShdw>
                </a:effectLst>
                <a:latin typeface="Times New Roman" pitchFamily="18" charset="0"/>
                <a:ea typeface="楷体_GB2312" pitchFamily="49" charset="-122"/>
              </a:rPr>
              <a:t>        BEGIN            		1      001</a:t>
            </a:r>
          </a:p>
          <a:p>
            <a:pPr eaLnBrk="1" hangingPunct="1">
              <a:lnSpc>
                <a:spcPct val="120000"/>
              </a:lnSpc>
              <a:defRPr/>
            </a:pPr>
            <a:r>
              <a:rPr lang="en-US" altLang="zh-CN" sz="2200" b="1">
                <a:effectLst>
                  <a:outerShdw blurRad="38100" dist="38100" dir="2700000" algn="tl">
                    <a:srgbClr val="000000"/>
                  </a:outerShdw>
                </a:effectLst>
                <a:latin typeface="Times New Roman" pitchFamily="18" charset="0"/>
                <a:ea typeface="楷体_GB2312" pitchFamily="49" charset="-122"/>
              </a:rPr>
              <a:t>           *                   		2      005</a:t>
            </a:r>
          </a:p>
        </p:txBody>
      </p:sp>
      <p:grpSp>
        <p:nvGrpSpPr>
          <p:cNvPr id="51206" name="Group 6"/>
          <p:cNvGrpSpPr>
            <a:grpSpLocks/>
          </p:cNvGrpSpPr>
          <p:nvPr/>
        </p:nvGrpSpPr>
        <p:grpSpPr bwMode="auto">
          <a:xfrm>
            <a:off x="5373689" y="3284538"/>
            <a:ext cx="1514475" cy="1192212"/>
            <a:chOff x="1610" y="1570"/>
            <a:chExt cx="1134" cy="545"/>
          </a:xfrm>
        </p:grpSpPr>
        <p:sp>
          <p:nvSpPr>
            <p:cNvPr id="51217" name="Line 7"/>
            <p:cNvSpPr>
              <a:spLocks noChangeShapeType="1"/>
            </p:cNvSpPr>
            <p:nvPr/>
          </p:nvSpPr>
          <p:spPr bwMode="auto">
            <a:xfrm>
              <a:off x="1610" y="1752"/>
              <a:ext cx="113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8" name="Line 8"/>
            <p:cNvSpPr>
              <a:spLocks noChangeShapeType="1"/>
            </p:cNvSpPr>
            <p:nvPr/>
          </p:nvSpPr>
          <p:spPr bwMode="auto">
            <a:xfrm>
              <a:off x="1610" y="1933"/>
              <a:ext cx="113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219" name="Group 9"/>
            <p:cNvGrpSpPr>
              <a:grpSpLocks/>
            </p:cNvGrpSpPr>
            <p:nvPr/>
          </p:nvGrpSpPr>
          <p:grpSpPr bwMode="auto">
            <a:xfrm>
              <a:off x="1610" y="1570"/>
              <a:ext cx="1134" cy="545"/>
              <a:chOff x="1610" y="1570"/>
              <a:chExt cx="1134" cy="545"/>
            </a:xfrm>
          </p:grpSpPr>
          <p:sp>
            <p:nvSpPr>
              <p:cNvPr id="51220" name="Rectangle 10"/>
              <p:cNvSpPr>
                <a:spLocks noChangeArrowheads="1"/>
              </p:cNvSpPr>
              <p:nvPr/>
            </p:nvSpPr>
            <p:spPr bwMode="auto">
              <a:xfrm>
                <a:off x="1610" y="1570"/>
                <a:ext cx="1134" cy="54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51221" name="Line 11"/>
              <p:cNvSpPr>
                <a:spLocks noChangeShapeType="1"/>
              </p:cNvSpPr>
              <p:nvPr/>
            </p:nvSpPr>
            <p:spPr bwMode="auto">
              <a:xfrm>
                <a:off x="1973" y="1570"/>
                <a:ext cx="0" cy="1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2" name="Line 12"/>
              <p:cNvSpPr>
                <a:spLocks noChangeShapeType="1"/>
              </p:cNvSpPr>
              <p:nvPr/>
            </p:nvSpPr>
            <p:spPr bwMode="auto">
              <a:xfrm>
                <a:off x="1973" y="1752"/>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3" name="Line 13"/>
              <p:cNvSpPr>
                <a:spLocks noChangeShapeType="1"/>
              </p:cNvSpPr>
              <p:nvPr/>
            </p:nvSpPr>
            <p:spPr bwMode="auto">
              <a:xfrm>
                <a:off x="1973" y="1933"/>
                <a:ext cx="0" cy="1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69326" name="Rectangle 14"/>
          <p:cNvSpPr>
            <a:spLocks noChangeArrowheads="1"/>
          </p:cNvSpPr>
          <p:nvPr/>
        </p:nvSpPr>
        <p:spPr bwMode="auto">
          <a:xfrm>
            <a:off x="1811338" y="4724400"/>
            <a:ext cx="8856662" cy="1938992"/>
          </a:xfrm>
          <a:prstGeom prst="rect">
            <a:avLst/>
          </a:prstGeom>
          <a:noFill/>
          <a:ln w="9525">
            <a:noFill/>
            <a:miter lim="800000"/>
            <a:headEnd/>
            <a:tailEnd/>
          </a:ln>
          <a:effectLst/>
        </p:spPr>
        <p:txBody>
          <a:bodyPr>
            <a:spAutoFit/>
          </a:bodyPr>
          <a:lstStyle/>
          <a:p>
            <a:pPr eaLnBrk="1" hangingPunct="1">
              <a:defRPr/>
            </a:pPr>
            <a:r>
              <a:rPr lang="zh-CN" altLang="en-US" sz="2000" b="1" dirty="0">
                <a:effectLst>
                  <a:outerShdw blurRad="38100" dist="38100" dir="2700000" algn="tl">
                    <a:srgbClr val="000000"/>
                  </a:outerShdw>
                </a:effectLst>
                <a:latin typeface="Times New Roman" pitchFamily="18" charset="0"/>
                <a:ea typeface="楷体_GB2312" pitchFamily="49" charset="-122"/>
              </a:rPr>
              <a:t>对于标识符和常数，可以用其在特征表或常数表中的相对地址来表示单词值：</a:t>
            </a:r>
          </a:p>
          <a:p>
            <a:pPr eaLnBrk="1" hangingPunct="1">
              <a:defRPr/>
            </a:pPr>
            <a:endParaRPr lang="zh-CN" altLang="en-US" sz="1200" b="1" dirty="0">
              <a:effectLst>
                <a:outerShdw blurRad="38100" dist="38100" dir="2700000" algn="tl">
                  <a:srgbClr val="000000"/>
                </a:outerShdw>
              </a:effectLst>
              <a:latin typeface="Times New Roman" pitchFamily="18" charset="0"/>
              <a:ea typeface="楷体_GB2312" pitchFamily="49" charset="-122"/>
            </a:endParaRPr>
          </a:p>
          <a:p>
            <a:pPr eaLnBrk="1" hangingPunct="1">
              <a:defRPr/>
            </a:pPr>
            <a:r>
              <a:rPr lang="zh-CN" altLang="en-US" sz="2000" b="1" dirty="0">
                <a:effectLst>
                  <a:outerShdw blurRad="38100" dist="38100" dir="2700000" algn="tl">
                    <a:srgbClr val="000000"/>
                  </a:outerShdw>
                </a:effectLst>
                <a:latin typeface="Times New Roman" pitchFamily="18" charset="0"/>
                <a:ea typeface="楷体_GB2312" pitchFamily="49" charset="-122"/>
              </a:rPr>
              <a:t>      	</a:t>
            </a:r>
            <a:r>
              <a:rPr lang="en-US" altLang="zh-CN" sz="2200" b="1" dirty="0">
                <a:effectLst>
                  <a:outerShdw blurRad="38100" dist="38100" dir="2700000" algn="tl">
                    <a:srgbClr val="000000"/>
                  </a:outerShdw>
                </a:effectLst>
                <a:latin typeface="Times New Roman" pitchFamily="18" charset="0"/>
                <a:ea typeface="楷体_GB2312" pitchFamily="49" charset="-122"/>
              </a:rPr>
              <a:t>R         			3          000</a:t>
            </a:r>
          </a:p>
          <a:p>
            <a:pPr eaLnBrk="1" hangingPunct="1">
              <a:defRPr/>
            </a:pPr>
            <a:r>
              <a:rPr lang="en-US" altLang="zh-CN" sz="2200" b="1" dirty="0">
                <a:effectLst>
                  <a:outerShdw blurRad="38100" dist="38100" dir="2700000" algn="tl">
                    <a:srgbClr val="000000"/>
                  </a:outerShdw>
                </a:effectLst>
                <a:latin typeface="Times New Roman" pitchFamily="18" charset="0"/>
                <a:ea typeface="楷体_GB2312" pitchFamily="49" charset="-122"/>
              </a:rPr>
              <a:t>      	H         			3          002</a:t>
            </a:r>
          </a:p>
          <a:p>
            <a:pPr eaLnBrk="1" hangingPunct="1">
              <a:defRPr/>
            </a:pPr>
            <a:r>
              <a:rPr lang="en-US" altLang="zh-CN" sz="2200" b="1" dirty="0">
                <a:effectLst>
                  <a:outerShdw blurRad="38100" dist="38100" dir="2700000" algn="tl">
                    <a:srgbClr val="000000"/>
                  </a:outerShdw>
                </a:effectLst>
                <a:latin typeface="Times New Roman" pitchFamily="18" charset="0"/>
                <a:ea typeface="楷体_GB2312" pitchFamily="49" charset="-122"/>
              </a:rPr>
              <a:t>	3.1416      		5          001</a:t>
            </a:r>
          </a:p>
          <a:p>
            <a:pPr eaLnBrk="1" hangingPunct="1">
              <a:defRPr/>
            </a:pPr>
            <a:r>
              <a:rPr lang="en-US" altLang="zh-CN" sz="2200" b="1" dirty="0">
                <a:effectLst>
                  <a:outerShdw blurRad="38100" dist="38100" dir="2700000" algn="tl">
                    <a:srgbClr val="000000"/>
                  </a:outerShdw>
                </a:effectLst>
                <a:latin typeface="Times New Roman" pitchFamily="18" charset="0"/>
                <a:ea typeface="楷体_GB2312" pitchFamily="49" charset="-122"/>
              </a:rPr>
              <a:t>    	2           			4          000</a:t>
            </a:r>
            <a:endParaRPr lang="zh-CN" altLang="en-US" sz="2200" dirty="0">
              <a:latin typeface="Century Gothic" pitchFamily="34" charset="0"/>
              <a:ea typeface="幼圆" pitchFamily="49" charset="-122"/>
            </a:endParaRPr>
          </a:p>
        </p:txBody>
      </p:sp>
      <p:sp>
        <p:nvSpPr>
          <p:cNvPr id="51208" name="Rectangle 15"/>
          <p:cNvSpPr>
            <a:spLocks noChangeArrowheads="1"/>
          </p:cNvSpPr>
          <p:nvPr/>
        </p:nvSpPr>
        <p:spPr bwMode="auto">
          <a:xfrm>
            <a:off x="5035550" y="5214938"/>
            <a:ext cx="2160588" cy="139541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51209" name="Line 16"/>
          <p:cNvSpPr>
            <a:spLocks noChangeShapeType="1"/>
          </p:cNvSpPr>
          <p:nvPr/>
        </p:nvSpPr>
        <p:spPr bwMode="auto">
          <a:xfrm>
            <a:off x="5035550" y="5600700"/>
            <a:ext cx="21605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0" name="Line 17"/>
          <p:cNvSpPr>
            <a:spLocks noChangeShapeType="1"/>
          </p:cNvSpPr>
          <p:nvPr/>
        </p:nvSpPr>
        <p:spPr bwMode="auto">
          <a:xfrm>
            <a:off x="5035550" y="5924550"/>
            <a:ext cx="21605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1" name="Line 18"/>
          <p:cNvSpPr>
            <a:spLocks noChangeShapeType="1"/>
          </p:cNvSpPr>
          <p:nvPr/>
        </p:nvSpPr>
        <p:spPr bwMode="auto">
          <a:xfrm>
            <a:off x="5035550" y="6256338"/>
            <a:ext cx="21605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2" name="Line 19"/>
          <p:cNvSpPr>
            <a:spLocks noChangeShapeType="1"/>
          </p:cNvSpPr>
          <p:nvPr/>
        </p:nvSpPr>
        <p:spPr bwMode="auto">
          <a:xfrm>
            <a:off x="6076950" y="5224464"/>
            <a:ext cx="0" cy="13731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213" name="组合 21"/>
          <p:cNvGrpSpPr>
            <a:grpSpLocks/>
          </p:cNvGrpSpPr>
          <p:nvPr/>
        </p:nvGrpSpPr>
        <p:grpSpPr bwMode="auto">
          <a:xfrm>
            <a:off x="1524001" y="476250"/>
            <a:ext cx="5946775" cy="1022350"/>
            <a:chOff x="0" y="476672"/>
            <a:chExt cx="5946007" cy="1022350"/>
          </a:xfrm>
        </p:grpSpPr>
        <p:sp>
          <p:nvSpPr>
            <p:cNvPr id="51214"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121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6"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5572563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9D81BC91-A5A3-4C2E-97DD-2E1B211F98EA}"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2227"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47C7B050-C93D-4EF5-88D3-D6111ACB9EE6}"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0340" name="Rectangle 4"/>
          <p:cNvSpPr>
            <a:spLocks noChangeArrowheads="1"/>
          </p:cNvSpPr>
          <p:nvPr/>
        </p:nvSpPr>
        <p:spPr bwMode="auto">
          <a:xfrm>
            <a:off x="1774826" y="1484314"/>
            <a:ext cx="8569325" cy="1042987"/>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、词法分析</a:t>
            </a:r>
          </a:p>
          <a:p>
            <a:pPr eaLnBrk="1" hangingPunct="1">
              <a:lnSpc>
                <a:spcPct val="120000"/>
              </a:lnSpc>
              <a:defRPr/>
            </a:pP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endParaRPr>
          </a:p>
        </p:txBody>
      </p:sp>
      <p:sp>
        <p:nvSpPr>
          <p:cNvPr id="270341" name="Rectangle 5"/>
          <p:cNvSpPr>
            <a:spLocks/>
          </p:cNvSpPr>
          <p:nvPr/>
        </p:nvSpPr>
        <p:spPr bwMode="auto">
          <a:xfrm>
            <a:off x="1524000" y="2133601"/>
            <a:ext cx="94361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nSpc>
                <a:spcPct val="120000"/>
              </a:lnSpc>
              <a:buClr>
                <a:schemeClr val="accent1"/>
              </a:buClr>
              <a:buSzPct val="80000"/>
              <a:buFont typeface="Wingdings 2" panose="05020102010507070707" pitchFamily="18" charset="2"/>
              <a:buNone/>
            </a:pPr>
            <a:r>
              <a:rPr lang="zh-CN" altLang="en-US" sz="2400" b="1">
                <a:solidFill>
                  <a:srgbClr val="0000FF"/>
                </a:solidFill>
                <a:latin typeface="Arial" panose="020B0604020202020204" pitchFamily="34" charset="0"/>
                <a:ea typeface="楷体_GB2312" pitchFamily="49" charset="-122"/>
              </a:rPr>
              <a:t>所以经词法分析后，其内部编码形式于机器内为如下形式</a:t>
            </a:r>
            <a:r>
              <a:rPr lang="en-US" altLang="zh-CN" sz="2400" b="1">
                <a:solidFill>
                  <a:srgbClr val="0000FF"/>
                </a:solidFill>
                <a:latin typeface="Arial" panose="020B0604020202020204" pitchFamily="34" charset="0"/>
                <a:ea typeface="楷体_GB2312" pitchFamily="49" charset="-122"/>
              </a:rPr>
              <a:t>:</a:t>
            </a:r>
          </a:p>
          <a:p>
            <a:pPr>
              <a:lnSpc>
                <a:spcPct val="120000"/>
              </a:lnSpc>
              <a:buClr>
                <a:schemeClr val="accent1"/>
              </a:buClr>
              <a:buSzPct val="80000"/>
              <a:buFont typeface="Wingdings 2" panose="05020102010507070707" pitchFamily="18" charset="2"/>
              <a:buNone/>
            </a:pPr>
            <a:endParaRPr lang="en-US" altLang="zh-CN" sz="900" b="1">
              <a:solidFill>
                <a:srgbClr val="FFFF00"/>
              </a:solidFill>
              <a:latin typeface="Arial" panose="020B0604020202020204" pitchFamily="34" charset="0"/>
              <a:ea typeface="楷体_GB2312" pitchFamily="49" charset="-122"/>
            </a:endParaRPr>
          </a:p>
          <a:p>
            <a:pPr>
              <a:lnSpc>
                <a:spcPct val="80000"/>
              </a:lnSpc>
              <a:buClr>
                <a:schemeClr val="accent1"/>
              </a:buClr>
              <a:buSzPct val="80000"/>
              <a:buFont typeface="Wingdings 2" panose="05020102010507070707" pitchFamily="18" charset="2"/>
              <a:buNone/>
            </a:pPr>
            <a:r>
              <a:rPr lang="zh-CN" altLang="en-US" sz="1900">
                <a:latin typeface="Arial" panose="020B0604020202020204" pitchFamily="34" charset="0"/>
                <a:ea typeface="黑体" panose="02010609060101010101" pitchFamily="49" charset="-122"/>
              </a:rPr>
              <a:t>   </a:t>
            </a:r>
            <a:r>
              <a:rPr lang="en-US" altLang="zh-CN" sz="2200" b="1">
                <a:latin typeface="Times New Roman" panose="02020603050405020304" pitchFamily="18" charset="0"/>
                <a:ea typeface="黑体" panose="02010609060101010101" pitchFamily="49" charset="-122"/>
              </a:rPr>
              <a:t>1 000              3 777    2 012    1 004     3 000     2 007     3 002      2 007</a:t>
            </a: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PROGRAM   example      ;       VAR        R           ,            H            ,</a:t>
            </a:r>
          </a:p>
          <a:p>
            <a:pPr>
              <a:lnSpc>
                <a:spcPct val="80000"/>
              </a:lnSpc>
              <a:buClr>
                <a:schemeClr val="accent1"/>
              </a:buClr>
              <a:buSzPct val="80000"/>
              <a:buFont typeface="Wingdings 2" panose="05020102010507070707" pitchFamily="18" charset="2"/>
              <a:buNone/>
            </a:pPr>
            <a:endParaRPr lang="en-US" altLang="zh-CN" sz="1200" b="1">
              <a:latin typeface="Times New Roman" panose="02020603050405020304" pitchFamily="18" charset="0"/>
              <a:ea typeface="黑体" panose="02010609060101010101" pitchFamily="49" charset="-122"/>
            </a:endParaRP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   3 004        2 014      1 003      2 012     1 001       3 004     2 013      4 000</a:t>
            </a: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      S               :           real           ;          BEGIN       S         :=            2</a:t>
            </a:r>
          </a:p>
          <a:p>
            <a:pPr>
              <a:lnSpc>
                <a:spcPct val="80000"/>
              </a:lnSpc>
              <a:buClr>
                <a:schemeClr val="accent1"/>
              </a:buClr>
              <a:buSzPct val="80000"/>
              <a:buFont typeface="Wingdings 2" panose="05020102010507070707" pitchFamily="18" charset="2"/>
              <a:buNone/>
            </a:pPr>
            <a:endParaRPr lang="en-US" altLang="zh-CN" sz="1200" b="1">
              <a:latin typeface="Times New Roman" panose="02020603050405020304" pitchFamily="18" charset="0"/>
              <a:ea typeface="黑体" panose="02010609060101010101" pitchFamily="49" charset="-122"/>
            </a:endParaRP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   2 005        5 001      2 005      3 000     2 005     2010      3 002       2 006</a:t>
            </a: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      *         3.1416         *              R          *           (             H            + </a:t>
            </a:r>
          </a:p>
          <a:p>
            <a:pPr>
              <a:lnSpc>
                <a:spcPct val="80000"/>
              </a:lnSpc>
              <a:buClr>
                <a:schemeClr val="accent1"/>
              </a:buClr>
              <a:buSzPct val="80000"/>
              <a:buFont typeface="Wingdings 2" panose="05020102010507070707" pitchFamily="18" charset="2"/>
              <a:buNone/>
            </a:pPr>
            <a:endParaRPr lang="en-US" altLang="zh-CN" sz="1200" b="1">
              <a:latin typeface="Times New Roman" panose="02020603050405020304" pitchFamily="18" charset="0"/>
              <a:ea typeface="黑体" panose="02010609060101010101" pitchFamily="49" charset="-122"/>
            </a:endParaRP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   3 000        2 011      1 002      2 015</a:t>
            </a:r>
          </a:p>
          <a:p>
            <a:pPr>
              <a:lnSpc>
                <a:spcPct val="80000"/>
              </a:lnSpc>
              <a:buClr>
                <a:schemeClr val="accent1"/>
              </a:buClr>
              <a:buSzPct val="80000"/>
              <a:buFont typeface="Wingdings 2" panose="05020102010507070707" pitchFamily="18" charset="2"/>
              <a:buNone/>
            </a:pPr>
            <a:r>
              <a:rPr lang="en-US" altLang="zh-CN" sz="2200" b="1">
                <a:latin typeface="Times New Roman" panose="02020603050405020304" pitchFamily="18" charset="0"/>
                <a:ea typeface="黑体" panose="02010609060101010101" pitchFamily="49" charset="-122"/>
              </a:rPr>
              <a:t>      R              )            END          .</a:t>
            </a:r>
            <a:endParaRPr lang="zh-CN" altLang="en-US" sz="1800">
              <a:solidFill>
                <a:srgbClr val="FFFF00"/>
              </a:solidFill>
              <a:latin typeface="Arial" panose="020B0604020202020204" pitchFamily="34" charset="0"/>
              <a:ea typeface="黑体" panose="02010609060101010101" pitchFamily="49" charset="-122"/>
            </a:endParaRPr>
          </a:p>
        </p:txBody>
      </p:sp>
      <p:grpSp>
        <p:nvGrpSpPr>
          <p:cNvPr id="52230" name="组合 7"/>
          <p:cNvGrpSpPr>
            <a:grpSpLocks/>
          </p:cNvGrpSpPr>
          <p:nvPr/>
        </p:nvGrpSpPr>
        <p:grpSpPr bwMode="auto">
          <a:xfrm>
            <a:off x="1524001" y="476250"/>
            <a:ext cx="5946775" cy="1022350"/>
            <a:chOff x="0" y="476672"/>
            <a:chExt cx="5946007" cy="1022350"/>
          </a:xfrm>
        </p:grpSpPr>
        <p:sp>
          <p:nvSpPr>
            <p:cNvPr id="52231"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2232"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403773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70341">
                                            <p:txEl>
                                              <p:pRg st="2" end="2"/>
                                            </p:txEl>
                                          </p:spTgt>
                                        </p:tgtEl>
                                        <p:attrNameLst>
                                          <p:attrName>style.visibility</p:attrName>
                                        </p:attrNameLst>
                                      </p:cBhvr>
                                      <p:to>
                                        <p:strVal val="visible"/>
                                      </p:to>
                                    </p:set>
                                    <p:animEffect transition="in" filter="slide(fromLeft)">
                                      <p:cBhvr>
                                        <p:cTn id="7" dur="1000"/>
                                        <p:tgtEl>
                                          <p:spTgt spid="270341">
                                            <p:txEl>
                                              <p:pRg st="2" end="2"/>
                                            </p:txEl>
                                          </p:spTgt>
                                        </p:tgtEl>
                                      </p:cBhvr>
                                    </p:animEffect>
                                  </p:childTnLst>
                                </p:cTn>
                              </p:par>
                              <p:par>
                                <p:cTn id="8" presetID="12" presetClass="entr" presetSubtype="8" fill="hold" nodeType="withEffect">
                                  <p:stCondLst>
                                    <p:cond delay="0"/>
                                  </p:stCondLst>
                                  <p:childTnLst>
                                    <p:set>
                                      <p:cBhvr>
                                        <p:cTn id="9" dur="1" fill="hold">
                                          <p:stCondLst>
                                            <p:cond delay="0"/>
                                          </p:stCondLst>
                                        </p:cTn>
                                        <p:tgtEl>
                                          <p:spTgt spid="270341">
                                            <p:txEl>
                                              <p:pRg st="3" end="3"/>
                                            </p:txEl>
                                          </p:spTgt>
                                        </p:tgtEl>
                                        <p:attrNameLst>
                                          <p:attrName>style.visibility</p:attrName>
                                        </p:attrNameLst>
                                      </p:cBhvr>
                                      <p:to>
                                        <p:strVal val="visible"/>
                                      </p:to>
                                    </p:set>
                                    <p:animEffect transition="in" filter="slide(fromLeft)">
                                      <p:cBhvr>
                                        <p:cTn id="10" dur="1000"/>
                                        <p:tgtEl>
                                          <p:spTgt spid="27034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3" fill="hold" nodeType="clickEffect">
                                  <p:stCondLst>
                                    <p:cond delay="0"/>
                                  </p:stCondLst>
                                  <p:childTnLst>
                                    <p:set>
                                      <p:cBhvr>
                                        <p:cTn id="14" dur="1" fill="hold">
                                          <p:stCondLst>
                                            <p:cond delay="0"/>
                                          </p:stCondLst>
                                        </p:cTn>
                                        <p:tgtEl>
                                          <p:spTgt spid="270341">
                                            <p:txEl>
                                              <p:pRg st="5" end="5"/>
                                            </p:txEl>
                                          </p:spTgt>
                                        </p:tgtEl>
                                        <p:attrNameLst>
                                          <p:attrName>style.visibility</p:attrName>
                                        </p:attrNameLst>
                                      </p:cBhvr>
                                      <p:to>
                                        <p:strVal val="visible"/>
                                      </p:to>
                                    </p:set>
                                    <p:animEffect transition="in" filter="strips(upRight)">
                                      <p:cBhvr>
                                        <p:cTn id="15" dur="1000"/>
                                        <p:tgtEl>
                                          <p:spTgt spid="270341">
                                            <p:txEl>
                                              <p:pRg st="5" end="5"/>
                                            </p:txEl>
                                          </p:spTgt>
                                        </p:tgtEl>
                                      </p:cBhvr>
                                    </p:animEffect>
                                  </p:childTnLst>
                                </p:cTn>
                              </p:par>
                              <p:par>
                                <p:cTn id="16" presetID="18" presetClass="entr" presetSubtype="3" fill="hold" nodeType="withEffect">
                                  <p:stCondLst>
                                    <p:cond delay="0"/>
                                  </p:stCondLst>
                                  <p:childTnLst>
                                    <p:set>
                                      <p:cBhvr>
                                        <p:cTn id="17" dur="1" fill="hold">
                                          <p:stCondLst>
                                            <p:cond delay="0"/>
                                          </p:stCondLst>
                                        </p:cTn>
                                        <p:tgtEl>
                                          <p:spTgt spid="270341">
                                            <p:txEl>
                                              <p:pRg st="6" end="6"/>
                                            </p:txEl>
                                          </p:spTgt>
                                        </p:tgtEl>
                                        <p:attrNameLst>
                                          <p:attrName>style.visibility</p:attrName>
                                        </p:attrNameLst>
                                      </p:cBhvr>
                                      <p:to>
                                        <p:strVal val="visible"/>
                                      </p:to>
                                    </p:set>
                                    <p:animEffect transition="in" filter="strips(upRight)">
                                      <p:cBhvr>
                                        <p:cTn id="18" dur="1000"/>
                                        <p:tgtEl>
                                          <p:spTgt spid="270341">
                                            <p:txEl>
                                              <p:pRg st="6" end="6"/>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270341">
                                            <p:txEl>
                                              <p:pRg st="8" end="8"/>
                                            </p:txEl>
                                          </p:spTgt>
                                        </p:tgtEl>
                                        <p:attrNameLst>
                                          <p:attrName>style.visibility</p:attrName>
                                        </p:attrNameLst>
                                      </p:cBhvr>
                                      <p:to>
                                        <p:strVal val="visible"/>
                                      </p:to>
                                    </p:set>
                                    <p:animEffect transition="in" filter="barn(inVertical)">
                                      <p:cBhvr>
                                        <p:cTn id="23" dur="1000"/>
                                        <p:tgtEl>
                                          <p:spTgt spid="270341">
                                            <p:txEl>
                                              <p:pRg st="8" end="8"/>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70341">
                                            <p:txEl>
                                              <p:pRg st="9" end="9"/>
                                            </p:txEl>
                                          </p:spTgt>
                                        </p:tgtEl>
                                        <p:attrNameLst>
                                          <p:attrName>style.visibility</p:attrName>
                                        </p:attrNameLst>
                                      </p:cBhvr>
                                      <p:to>
                                        <p:strVal val="visible"/>
                                      </p:to>
                                    </p:set>
                                    <p:animEffect transition="in" filter="barn(inVertical)">
                                      <p:cBhvr>
                                        <p:cTn id="26" dur="1000"/>
                                        <p:tgtEl>
                                          <p:spTgt spid="270341">
                                            <p:txEl>
                                              <p:pRg st="9" end="9"/>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270341">
                                            <p:txEl>
                                              <p:pRg st="11" end="11"/>
                                            </p:txEl>
                                          </p:spTgt>
                                        </p:tgtEl>
                                        <p:attrNameLst>
                                          <p:attrName>style.visibility</p:attrName>
                                        </p:attrNameLst>
                                      </p:cBhvr>
                                      <p:to>
                                        <p:strVal val="visible"/>
                                      </p:to>
                                    </p:set>
                                    <p:animEffect transition="in" filter="box(out)">
                                      <p:cBhvr>
                                        <p:cTn id="31" dur="500"/>
                                        <p:tgtEl>
                                          <p:spTgt spid="270341">
                                            <p:txEl>
                                              <p:pRg st="11" end="11"/>
                                            </p:txEl>
                                          </p:spTgt>
                                        </p:tgtEl>
                                      </p:cBhvr>
                                    </p:animEffect>
                                  </p:childTnLst>
                                </p:cTn>
                              </p:par>
                              <p:par>
                                <p:cTn id="32" presetID="4" presetClass="entr" presetSubtype="32" fill="hold" nodeType="withEffect">
                                  <p:stCondLst>
                                    <p:cond delay="0"/>
                                  </p:stCondLst>
                                  <p:childTnLst>
                                    <p:set>
                                      <p:cBhvr>
                                        <p:cTn id="33" dur="1" fill="hold">
                                          <p:stCondLst>
                                            <p:cond delay="0"/>
                                          </p:stCondLst>
                                        </p:cTn>
                                        <p:tgtEl>
                                          <p:spTgt spid="270341">
                                            <p:txEl>
                                              <p:pRg st="12" end="12"/>
                                            </p:txEl>
                                          </p:spTgt>
                                        </p:tgtEl>
                                        <p:attrNameLst>
                                          <p:attrName>style.visibility</p:attrName>
                                        </p:attrNameLst>
                                      </p:cBhvr>
                                      <p:to>
                                        <p:strVal val="visible"/>
                                      </p:to>
                                    </p:set>
                                    <p:animEffect transition="in" filter="box(out)">
                                      <p:cBhvr>
                                        <p:cTn id="34" dur="500"/>
                                        <p:tgtEl>
                                          <p:spTgt spid="27034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474C1B28-8164-4345-B612-28BD23A846E2}"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3251"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5FB43073-2744-44B2-A321-8E9423D03C3F}"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47</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1364" name="Rectangle 4"/>
          <p:cNvSpPr>
            <a:spLocks noChangeArrowheads="1"/>
          </p:cNvSpPr>
          <p:nvPr/>
        </p:nvSpPr>
        <p:spPr bwMode="auto">
          <a:xfrm>
            <a:off x="1774826" y="1268414"/>
            <a:ext cx="8569325" cy="1042987"/>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、语法分析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271366" name="Rectangle 6"/>
          <p:cNvSpPr>
            <a:spLocks noChangeArrowheads="1"/>
          </p:cNvSpPr>
          <p:nvPr/>
        </p:nvSpPr>
        <p:spPr bwMode="auto">
          <a:xfrm>
            <a:off x="1847850" y="1700214"/>
            <a:ext cx="8521700" cy="3637919"/>
          </a:xfrm>
          <a:prstGeom prst="rect">
            <a:avLst/>
          </a:prstGeom>
          <a:noFill/>
          <a:ln w="9525">
            <a:noFill/>
            <a:miter lim="800000"/>
            <a:headEnd/>
            <a:tailEnd/>
          </a:ln>
          <a:effectLst/>
        </p:spPr>
        <p:txBody>
          <a:bodyPr>
            <a:spAutoFit/>
          </a:bodyPr>
          <a:lstStyle/>
          <a:p>
            <a:pPr algn="just" eaLnBrk="1" hangingPunct="1">
              <a:lnSpc>
                <a:spcPct val="120000"/>
              </a:lnSpc>
              <a:defRPr/>
            </a:pPr>
            <a:r>
              <a:rPr lang="en-US" altLang="zh-CN" sz="2400" b="1" dirty="0">
                <a:effectLst>
                  <a:outerShdw blurRad="38100" dist="38100" dir="2700000" algn="tl">
                    <a:srgbClr val="000000"/>
                  </a:outerShdw>
                </a:effectLst>
                <a:latin typeface="Times New Roman" pitchFamily="18" charset="0"/>
                <a:ea typeface="楷体_GB2312" pitchFamily="49" charset="-122"/>
              </a:rPr>
              <a:t>1</a:t>
            </a:r>
            <a:r>
              <a:rPr lang="zh-CN" altLang="en-US" sz="2400" b="1" dirty="0">
                <a:effectLst>
                  <a:outerShdw blurRad="38100" dist="38100" dir="2700000" algn="tl">
                    <a:srgbClr val="000000"/>
                  </a:outerShdw>
                </a:effectLst>
                <a:latin typeface="Times New Roman" pitchFamily="18" charset="0"/>
                <a:ea typeface="楷体_GB2312" pitchFamily="49" charset="-122"/>
              </a:rPr>
              <a:t>）功能</a:t>
            </a:r>
          </a:p>
          <a:p>
            <a:pPr algn="just"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rPr>
              <a:t>     语法分析阶段就是将词法分析后所有单词组成句子，根据不同高级语言不同语法规则来</a:t>
            </a:r>
            <a:r>
              <a:rPr lang="zh-CN" altLang="en-US" sz="2400" b="1" dirty="0">
                <a:solidFill>
                  <a:srgbClr val="0000FF"/>
                </a:solidFill>
                <a:effectLst>
                  <a:outerShdw blurRad="38100" dist="38100" dir="2700000" algn="tl">
                    <a:srgbClr val="000000"/>
                  </a:outerShdw>
                </a:effectLst>
                <a:latin typeface="Times New Roman" pitchFamily="18" charset="0"/>
                <a:ea typeface="楷体_GB2312" pitchFamily="49" charset="-122"/>
              </a:rPr>
              <a:t>分析这些句子乃至程序是否正确</a:t>
            </a:r>
            <a:r>
              <a:rPr lang="zh-CN" altLang="en-US" sz="2400" b="1" dirty="0">
                <a:solidFill>
                  <a:srgbClr val="FFFF00"/>
                </a:solidFill>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rPr>
              <a:t>     例如：上例中赋值语句形如：</a:t>
            </a:r>
          </a:p>
          <a:p>
            <a:pPr algn="just"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rPr>
              <a:t>    </a:t>
            </a:r>
            <a:r>
              <a:rPr lang="en-US" altLang="zh-CN" sz="2400" b="1" dirty="0">
                <a:effectLst>
                  <a:outerShdw blurRad="38100" dist="38100" dir="2700000" algn="tl">
                    <a:srgbClr val="000000"/>
                  </a:outerShdw>
                </a:effectLst>
                <a:latin typeface="Times New Roman" pitchFamily="18" charset="0"/>
                <a:ea typeface="楷体_GB2312" pitchFamily="49" charset="-122"/>
              </a:rPr>
              <a:t>〈</a:t>
            </a:r>
            <a:r>
              <a:rPr lang="zh-CN" altLang="en-US" sz="2400" b="1" dirty="0">
                <a:effectLst>
                  <a:outerShdw blurRad="38100" dist="38100" dir="2700000" algn="tl">
                    <a:srgbClr val="000000"/>
                  </a:outerShdw>
                </a:effectLst>
                <a:latin typeface="Times New Roman" pitchFamily="18" charset="0"/>
                <a:ea typeface="楷体_GB2312" pitchFamily="49" charset="-122"/>
              </a:rPr>
              <a:t>变量</a:t>
            </a:r>
            <a:r>
              <a:rPr lang="en-US" altLang="zh-CN" sz="2400" b="1" dirty="0">
                <a:effectLst>
                  <a:outerShdw blurRad="38100" dist="38100" dir="2700000" algn="tl">
                    <a:srgbClr val="000000"/>
                  </a:outerShdw>
                </a:effectLst>
                <a:latin typeface="Times New Roman" pitchFamily="18" charset="0"/>
                <a:ea typeface="楷体_GB2312" pitchFamily="49" charset="-122"/>
              </a:rPr>
              <a:t>〉:=〈</a:t>
            </a:r>
            <a:r>
              <a:rPr lang="zh-CN" altLang="en-US" sz="2400" b="1" dirty="0">
                <a:effectLst>
                  <a:outerShdw blurRad="38100" dist="38100" dir="2700000" algn="tl">
                    <a:srgbClr val="000000"/>
                  </a:outerShdw>
                </a:effectLst>
                <a:latin typeface="Times New Roman" pitchFamily="18" charset="0"/>
                <a:ea typeface="楷体_GB2312" pitchFamily="49" charset="-122"/>
              </a:rPr>
              <a:t>表达式</a:t>
            </a:r>
            <a:r>
              <a:rPr lang="en-US" altLang="zh-CN" sz="2400" b="1" dirty="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20000"/>
              </a:lnSpc>
              <a:defRPr/>
            </a:pPr>
            <a:r>
              <a:rPr lang="en-US" altLang="zh-CN" sz="2400" b="1" dirty="0">
                <a:effectLst>
                  <a:outerShdw blurRad="38100" dist="38100" dir="2700000" algn="tl">
                    <a:srgbClr val="000000"/>
                  </a:outerShdw>
                </a:effectLst>
                <a:latin typeface="Times New Roman" pitchFamily="18" charset="0"/>
                <a:ea typeface="楷体_GB2312" pitchFamily="49" charset="-122"/>
              </a:rPr>
              <a:t>     </a:t>
            </a:r>
            <a:r>
              <a:rPr lang="zh-CN" altLang="en-US" sz="2400" b="1" dirty="0">
                <a:effectLst>
                  <a:outerShdw blurRad="38100" dist="38100" dir="2700000" algn="tl">
                    <a:srgbClr val="000000"/>
                  </a:outerShdw>
                </a:effectLst>
                <a:latin typeface="Times New Roman" pitchFamily="18" charset="0"/>
                <a:ea typeface="楷体_GB2312" pitchFamily="49" charset="-122"/>
              </a:rPr>
              <a:t>语法分析检查赋值语句是否合乎规则，表达式是否符合语法。若表达式写为</a:t>
            </a:r>
            <a:r>
              <a:rPr lang="en-US" altLang="zh-CN" sz="2400" b="1" dirty="0">
                <a:effectLst>
                  <a:outerShdw blurRad="38100" dist="38100" dir="2700000" algn="tl">
                    <a:srgbClr val="000000"/>
                  </a:outerShdw>
                </a:effectLst>
                <a:latin typeface="Times New Roman" pitchFamily="18" charset="0"/>
                <a:ea typeface="楷体_GB2312" pitchFamily="49" charset="-122"/>
              </a:rPr>
              <a:t>:2*3.1416*r*(</a:t>
            </a:r>
            <a:r>
              <a:rPr lang="en-US" altLang="zh-CN" sz="2400" b="1" dirty="0" err="1">
                <a:effectLst>
                  <a:outerShdw blurRad="38100" dist="38100" dir="2700000" algn="tl">
                    <a:srgbClr val="000000"/>
                  </a:outerShdw>
                </a:effectLst>
                <a:latin typeface="Times New Roman" pitchFamily="18" charset="0"/>
                <a:ea typeface="楷体_GB2312" pitchFamily="49" charset="-122"/>
              </a:rPr>
              <a:t>h+r</a:t>
            </a:r>
            <a:r>
              <a:rPr lang="zh-CN" altLang="en-US" sz="2400" b="1" dirty="0">
                <a:effectLst>
                  <a:outerShdw blurRad="38100" dist="38100" dir="2700000" algn="tl">
                    <a:srgbClr val="000000"/>
                  </a:outerShdw>
                </a:effectLst>
                <a:latin typeface="Times New Roman" pitchFamily="18" charset="0"/>
                <a:ea typeface="楷体_GB2312" pitchFamily="49" charset="-122"/>
              </a:rPr>
              <a:t>，则表达式是错误的，少一个右括号“</a:t>
            </a:r>
            <a:r>
              <a:rPr lang="en-US" altLang="zh-CN" sz="2400" b="1" dirty="0">
                <a:effectLst>
                  <a:outerShdw blurRad="38100" dist="38100" dir="2700000" algn="tl">
                    <a:srgbClr val="000000"/>
                  </a:outerShdw>
                </a:effectLst>
                <a:latin typeface="Times New Roman" pitchFamily="18" charset="0"/>
                <a:ea typeface="楷体_GB2312" pitchFamily="49" charset="-122"/>
              </a:rPr>
              <a:t>)”</a:t>
            </a:r>
            <a:r>
              <a:rPr lang="zh-CN" altLang="en-US" sz="2400" b="1" dirty="0">
                <a:effectLst>
                  <a:outerShdw blurRad="38100" dist="38100" dir="2700000" algn="tl">
                    <a:srgbClr val="000000"/>
                  </a:outerShdw>
                </a:effectLst>
                <a:latin typeface="Times New Roman" pitchFamily="18" charset="0"/>
                <a:ea typeface="楷体_GB2312" pitchFamily="49" charset="-122"/>
              </a:rPr>
              <a:t>。</a:t>
            </a:r>
          </a:p>
        </p:txBody>
      </p:sp>
      <p:grpSp>
        <p:nvGrpSpPr>
          <p:cNvPr id="53254" name="组合 7"/>
          <p:cNvGrpSpPr>
            <a:grpSpLocks/>
          </p:cNvGrpSpPr>
          <p:nvPr/>
        </p:nvGrpSpPr>
        <p:grpSpPr bwMode="auto">
          <a:xfrm>
            <a:off x="1524001" y="260350"/>
            <a:ext cx="5946775" cy="1022350"/>
            <a:chOff x="0" y="476672"/>
            <a:chExt cx="5946007" cy="1022350"/>
          </a:xfrm>
        </p:grpSpPr>
        <p:sp>
          <p:nvSpPr>
            <p:cNvPr id="53255"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3256"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41995499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D2A24DB3-7114-4081-9F24-1C4F29418E6B}"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4275"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10B9F15F-9A62-4A74-BC1E-A85E6F4DAA92}"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48</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2388" name="Rectangle 4"/>
          <p:cNvSpPr>
            <a:spLocks noChangeArrowheads="1"/>
          </p:cNvSpPr>
          <p:nvPr/>
        </p:nvSpPr>
        <p:spPr bwMode="auto">
          <a:xfrm>
            <a:off x="1919289" y="2276475"/>
            <a:ext cx="8569325" cy="1042988"/>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、语法分析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272390" name="Rectangle 6"/>
          <p:cNvSpPr>
            <a:spLocks/>
          </p:cNvSpPr>
          <p:nvPr/>
        </p:nvSpPr>
        <p:spPr bwMode="auto">
          <a:xfrm>
            <a:off x="1890713" y="2751138"/>
            <a:ext cx="8509000" cy="4970462"/>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tabLst>
                <a:tab pos="4214813" algn="l"/>
              </a:tabLst>
              <a:defRPr/>
            </a:pP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）语法分析方法</a:t>
            </a:r>
          </a:p>
          <a:p>
            <a:pPr marL="419100" indent="-382588" algn="just">
              <a:lnSpc>
                <a:spcPct val="120000"/>
              </a:lnSpc>
              <a:spcBef>
                <a:spcPct val="20000"/>
              </a:spcBef>
              <a:buClr>
                <a:schemeClr val="accent1"/>
              </a:buClr>
              <a:buSzPct val="80000"/>
              <a:tabLst>
                <a:tab pos="4214813" algn="l"/>
              </a:tabLst>
              <a:defRPr/>
            </a:pPr>
            <a:r>
              <a:rPr lang="zh-CN" altLang="en-US" sz="2000" b="1" dirty="0">
                <a:latin typeface="Times New Roman" pitchFamily="18" charset="0"/>
                <a:ea typeface="楷体_GB2312" pitchFamily="49" charset="-122"/>
              </a:rPr>
              <a:t>        采用语法分析方法，如递归子程序法、算符优先法、</a:t>
            </a:r>
            <a:r>
              <a:rPr lang="en-US" altLang="zh-CN" sz="2000" b="1" dirty="0">
                <a:latin typeface="Times New Roman" pitchFamily="18" charset="0"/>
                <a:ea typeface="楷体_GB2312" pitchFamily="49" charset="-122"/>
              </a:rPr>
              <a:t>LR</a:t>
            </a:r>
            <a:r>
              <a:rPr lang="zh-CN" altLang="en-US" sz="2000" b="1" dirty="0">
                <a:latin typeface="Times New Roman" pitchFamily="18" charset="0"/>
                <a:ea typeface="楷体_GB2312" pitchFamily="49" charset="-122"/>
              </a:rPr>
              <a:t>分析法等逐一</a:t>
            </a:r>
          </a:p>
          <a:p>
            <a:pPr marL="419100" indent="-382588" algn="just">
              <a:lnSpc>
                <a:spcPct val="120000"/>
              </a:lnSpc>
              <a:spcBef>
                <a:spcPct val="20000"/>
              </a:spcBef>
              <a:buClr>
                <a:schemeClr val="accent1"/>
              </a:buClr>
              <a:buSzPct val="80000"/>
              <a:tabLst>
                <a:tab pos="4214813" algn="l"/>
              </a:tabLst>
              <a:defRPr/>
            </a:pPr>
            <a:r>
              <a:rPr lang="zh-CN" altLang="en-US" sz="2000" b="1" dirty="0">
                <a:latin typeface="Times New Roman" pitchFamily="18" charset="0"/>
                <a:ea typeface="楷体_GB2312" pitchFamily="49" charset="-122"/>
              </a:rPr>
              <a:t>查看源程序语法结构，若发现不合语法规则的就输出出错信息，否则作为</a:t>
            </a:r>
          </a:p>
          <a:p>
            <a:pPr marL="419100" indent="-382588" algn="just">
              <a:lnSpc>
                <a:spcPct val="120000"/>
              </a:lnSpc>
              <a:spcBef>
                <a:spcPct val="20000"/>
              </a:spcBef>
              <a:buClr>
                <a:schemeClr val="accent1"/>
              </a:buClr>
              <a:buSzPct val="80000"/>
              <a:tabLst>
                <a:tab pos="4214813" algn="l"/>
              </a:tabLst>
              <a:defRPr/>
            </a:pPr>
            <a:r>
              <a:rPr lang="zh-CN" altLang="en-US" sz="2000" b="1" dirty="0">
                <a:latin typeface="Times New Roman" pitchFamily="18" charset="0"/>
                <a:ea typeface="楷体_GB2312" pitchFamily="49" charset="-122"/>
              </a:rPr>
              <a:t>正确程序提供给语义分析使用</a:t>
            </a:r>
          </a:p>
          <a:p>
            <a:pPr marL="419100" indent="-382588" algn="just">
              <a:lnSpc>
                <a:spcPct val="120000"/>
              </a:lnSpc>
              <a:spcBef>
                <a:spcPct val="20000"/>
              </a:spcBef>
              <a:buClr>
                <a:schemeClr val="accent1"/>
              </a:buClr>
              <a:buSzPct val="80000"/>
              <a:tabLst>
                <a:tab pos="4214813" algn="l"/>
              </a:tabLst>
              <a:defRPr/>
            </a:pPr>
            <a:endParaRPr lang="zh-CN" altLang="en-US" sz="900" b="1" dirty="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tabLst>
                <a:tab pos="4214813" algn="l"/>
              </a:tabLst>
              <a:defRPr/>
            </a:pPr>
            <a:r>
              <a:rPr lang="zh-CN" altLang="en-US" sz="2000" b="1" dirty="0">
                <a:latin typeface="楷体_GB2312" pitchFamily="49" charset="-122"/>
                <a:ea typeface="楷体_GB2312" pitchFamily="49" charset="-122"/>
              </a:rPr>
              <a:t>    整个源程序经过语法分析后，若完全正确，则开头及说明部分可以去</a:t>
            </a:r>
          </a:p>
          <a:p>
            <a:pPr marL="419100" indent="-382588" algn="just">
              <a:lnSpc>
                <a:spcPct val="120000"/>
              </a:lnSpc>
              <a:spcBef>
                <a:spcPct val="20000"/>
              </a:spcBef>
              <a:buClr>
                <a:schemeClr val="accent1"/>
              </a:buClr>
              <a:buSzPct val="80000"/>
              <a:tabLst>
                <a:tab pos="4214813" algn="l"/>
              </a:tabLst>
              <a:defRPr/>
            </a:pPr>
            <a:r>
              <a:rPr lang="zh-CN" altLang="en-US" sz="2000" b="1" dirty="0">
                <a:latin typeface="楷体_GB2312" pitchFamily="49" charset="-122"/>
                <a:ea typeface="楷体_GB2312" pitchFamily="49" charset="-122"/>
              </a:rPr>
              <a:t>掉，所以最后形式为：</a:t>
            </a:r>
          </a:p>
          <a:p>
            <a:pPr marL="419100" indent="-382588" algn="just">
              <a:lnSpc>
                <a:spcPct val="120000"/>
              </a:lnSpc>
              <a:spcBef>
                <a:spcPct val="20000"/>
              </a:spcBef>
              <a:buClr>
                <a:schemeClr val="accent1"/>
              </a:buClr>
              <a:buSzPct val="80000"/>
              <a:tabLst>
                <a:tab pos="4214813" algn="l"/>
              </a:tabLst>
              <a:defRPr/>
            </a:pPr>
            <a:r>
              <a:rPr lang="en-US" altLang="zh-CN" sz="2400" b="1" dirty="0">
                <a:latin typeface="Times New Roman" pitchFamily="18" charset="0"/>
                <a:ea typeface="楷体_GB2312" pitchFamily="49" charset="-122"/>
              </a:rPr>
              <a:t>BEGIN S  :=     2    * 3.1416 *   R     *    (     R   +   H     )   END</a:t>
            </a:r>
          </a:p>
          <a:p>
            <a:pPr marL="419100" indent="-382588">
              <a:spcBef>
                <a:spcPct val="20000"/>
              </a:spcBef>
              <a:buClr>
                <a:schemeClr val="accent1"/>
              </a:buClr>
              <a:buSzPct val="80000"/>
              <a:tabLst>
                <a:tab pos="4214813" algn="l"/>
              </a:tabLst>
              <a:defRPr/>
            </a:pPr>
            <a:r>
              <a:rPr lang="en-US" altLang="zh-CN" sz="1600" b="1" dirty="0">
                <a:solidFill>
                  <a:srgbClr val="FFFF00"/>
                </a:solidFill>
                <a:latin typeface="Times New Roman" pitchFamily="18" charset="0"/>
                <a:ea typeface="黑体" pitchFamily="49" charset="-122"/>
              </a:rPr>
              <a:t>      </a:t>
            </a:r>
            <a:r>
              <a:rPr lang="en-US" altLang="zh-CN" sz="1600" b="1" dirty="0">
                <a:solidFill>
                  <a:srgbClr val="0000FF"/>
                </a:solidFill>
                <a:latin typeface="Times New Roman" pitchFamily="18" charset="0"/>
                <a:ea typeface="黑体" pitchFamily="49" charset="-122"/>
              </a:rPr>
              <a:t>1001    3004  2013  4000 2005    5001  2005  3000  2005 2010 3000 2006 3002  2011   1002</a:t>
            </a:r>
          </a:p>
          <a:p>
            <a:pPr marL="419100" indent="-382588">
              <a:spcBef>
                <a:spcPct val="20000"/>
              </a:spcBef>
              <a:buClr>
                <a:schemeClr val="accent1"/>
              </a:buClr>
              <a:buSzPct val="80000"/>
              <a:tabLst>
                <a:tab pos="4214813" algn="l"/>
              </a:tabLst>
              <a:defRPr/>
            </a:pPr>
            <a:endParaRPr lang="zh-CN" altLang="en-US" sz="1600" dirty="0">
              <a:solidFill>
                <a:srgbClr val="0000FF"/>
              </a:solidFill>
              <a:ea typeface="黑体" pitchFamily="49" charset="-122"/>
            </a:endParaRPr>
          </a:p>
        </p:txBody>
      </p:sp>
      <p:grpSp>
        <p:nvGrpSpPr>
          <p:cNvPr id="54278" name="组合 7"/>
          <p:cNvGrpSpPr>
            <a:grpSpLocks/>
          </p:cNvGrpSpPr>
          <p:nvPr/>
        </p:nvGrpSpPr>
        <p:grpSpPr bwMode="auto">
          <a:xfrm>
            <a:off x="1524001" y="476250"/>
            <a:ext cx="5946775" cy="1022350"/>
            <a:chOff x="0" y="476672"/>
            <a:chExt cx="5946007" cy="1022350"/>
          </a:xfrm>
        </p:grpSpPr>
        <p:sp>
          <p:nvSpPr>
            <p:cNvPr id="54279"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4280"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81085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2390">
                                            <p:txEl>
                                              <p:pRg st="7" end="7"/>
                                            </p:txEl>
                                          </p:spTgt>
                                        </p:tgtEl>
                                        <p:attrNameLst>
                                          <p:attrName>style.visibility</p:attrName>
                                        </p:attrNameLst>
                                      </p:cBhvr>
                                      <p:to>
                                        <p:strVal val="visible"/>
                                      </p:to>
                                    </p:set>
                                    <p:animEffect transition="in" filter="checkerboard(across)">
                                      <p:cBhvr>
                                        <p:cTn id="7" dur="500"/>
                                        <p:tgtEl>
                                          <p:spTgt spid="272390">
                                            <p:txEl>
                                              <p:pRg st="7" end="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72390">
                                            <p:txEl>
                                              <p:pRg st="8" end="8"/>
                                            </p:txEl>
                                          </p:spTgt>
                                        </p:tgtEl>
                                        <p:attrNameLst>
                                          <p:attrName>style.visibility</p:attrName>
                                        </p:attrNameLst>
                                      </p:cBhvr>
                                      <p:to>
                                        <p:strVal val="visible"/>
                                      </p:to>
                                    </p:set>
                                    <p:animEffect transition="in" filter="checkerboard(across)">
                                      <p:cBhvr>
                                        <p:cTn id="10" dur="500"/>
                                        <p:tgtEl>
                                          <p:spTgt spid="2723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279FD7CE-2D48-45A0-9911-338F4E37DD72}"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5299"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DD99910D-EBEE-452B-AD16-1940553A1EFE}"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49</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3412" name="Rectangle 4"/>
          <p:cNvSpPr>
            <a:spLocks noChangeArrowheads="1"/>
          </p:cNvSpPr>
          <p:nvPr/>
        </p:nvSpPr>
        <p:spPr bwMode="auto">
          <a:xfrm>
            <a:off x="1847851" y="1628775"/>
            <a:ext cx="8569325" cy="1042988"/>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4</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、语义分析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55301" name="Rectangle 5"/>
          <p:cNvSpPr>
            <a:spLocks/>
          </p:cNvSpPr>
          <p:nvPr/>
        </p:nvSpPr>
        <p:spPr bwMode="auto">
          <a:xfrm>
            <a:off x="1890713" y="2751138"/>
            <a:ext cx="85090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Font typeface="Arial" panose="020B0604020202020204" pitchFamily="34" charset="0"/>
              <a:buChar char="•"/>
              <a:tabLst>
                <a:tab pos="4214813" algn="l"/>
              </a:tabLst>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tabLst>
                <a:tab pos="4214813" algn="l"/>
              </a:tabLst>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tabLst>
                <a:tab pos="4214813" algn="l"/>
              </a:tabLst>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9pPr>
          </a:lstStyle>
          <a:p>
            <a:pPr>
              <a:buClr>
                <a:schemeClr val="accent1"/>
              </a:buClr>
              <a:buSzPct val="80000"/>
              <a:buFont typeface="Wingdings 2" panose="05020102010507070707" pitchFamily="18" charset="2"/>
              <a:buNone/>
            </a:pPr>
            <a:endParaRPr lang="zh-CN" altLang="en-US" sz="1600">
              <a:solidFill>
                <a:srgbClr val="FFFF00"/>
              </a:solidFill>
              <a:latin typeface="Arial" panose="020B0604020202020204" pitchFamily="34" charset="0"/>
              <a:ea typeface="黑体" panose="02010609060101010101" pitchFamily="49" charset="-122"/>
            </a:endParaRPr>
          </a:p>
        </p:txBody>
      </p:sp>
      <p:sp>
        <p:nvSpPr>
          <p:cNvPr id="273414" name="Rectangle 6"/>
          <p:cNvSpPr>
            <a:spLocks noChangeArrowheads="1"/>
          </p:cNvSpPr>
          <p:nvPr/>
        </p:nvSpPr>
        <p:spPr bwMode="auto">
          <a:xfrm>
            <a:off x="1847850" y="2276475"/>
            <a:ext cx="8394700" cy="4228850"/>
          </a:xfrm>
          <a:prstGeom prst="rect">
            <a:avLst/>
          </a:prstGeom>
          <a:noFill/>
          <a:ln w="9525">
            <a:noFill/>
            <a:miter lim="800000"/>
            <a:headEnd/>
            <a:tailEnd/>
          </a:ln>
          <a:effectLst/>
        </p:spPr>
        <p:txBody>
          <a:bodyPr>
            <a:spAutoFit/>
          </a:bodyPr>
          <a:lstStyle/>
          <a:p>
            <a:pPr algn="just" eaLnBrk="1" hangingPunct="1">
              <a:lnSpc>
                <a:spcPct val="120000"/>
              </a:lnSpc>
              <a:defRPr/>
            </a:pPr>
            <a:r>
              <a:rPr lang="en-US" altLang="zh-CN" sz="2400" b="1" dirty="0">
                <a:solidFill>
                  <a:srgbClr val="0000FF"/>
                </a:solidFill>
                <a:latin typeface="Times New Roman" pitchFamily="18" charset="0"/>
                <a:ea typeface="楷体_GB2312" pitchFamily="49" charset="-122"/>
              </a:rPr>
              <a:t>1</a:t>
            </a:r>
            <a:r>
              <a:rPr lang="zh-CN" altLang="en-US" sz="2400" b="1" dirty="0">
                <a:solidFill>
                  <a:srgbClr val="0000FF"/>
                </a:solidFill>
                <a:latin typeface="Times New Roman" pitchFamily="18" charset="0"/>
                <a:ea typeface="楷体_GB2312" pitchFamily="49" charset="-122"/>
              </a:rPr>
              <a:t>）语义概念</a:t>
            </a:r>
            <a:r>
              <a:rPr lang="zh-CN" altLang="en-US" sz="2400" b="1" dirty="0">
                <a:solidFill>
                  <a:srgbClr val="FFFF00"/>
                </a:solidFill>
                <a:latin typeface="Times New Roman" pitchFamily="18" charset="0"/>
                <a:ea typeface="楷体_GB2312" pitchFamily="49" charset="-122"/>
              </a:rPr>
              <a:t>：</a:t>
            </a:r>
          </a:p>
          <a:p>
            <a:pPr algn="just" eaLnBrk="1" hangingPunct="1">
              <a:lnSpc>
                <a:spcPct val="120000"/>
              </a:lnSpc>
              <a:defRPr/>
            </a:pPr>
            <a:r>
              <a:rPr lang="zh-CN" altLang="en-US" sz="2400" b="1" dirty="0">
                <a:solidFill>
                  <a:srgbClr val="FFFF00"/>
                </a:solidFill>
                <a:latin typeface="Times New Roman" pitchFamily="18" charset="0"/>
                <a:ea typeface="楷体_GB2312" pitchFamily="49" charset="-122"/>
              </a:rPr>
              <a:t>      </a:t>
            </a:r>
            <a:r>
              <a:rPr lang="zh-CN" altLang="en-US" sz="2400" b="1" dirty="0">
                <a:latin typeface="Times New Roman" pitchFamily="18" charset="0"/>
                <a:ea typeface="楷体_GB2312" pitchFamily="49" charset="-122"/>
              </a:rPr>
              <a:t>就是源程序中各种语句的含义。如：</a:t>
            </a:r>
            <a:r>
              <a:rPr lang="en-US" altLang="zh-CN" sz="2400" b="1" dirty="0">
                <a:latin typeface="Times New Roman" pitchFamily="18" charset="0"/>
                <a:ea typeface="楷体_GB2312" pitchFamily="49" charset="-122"/>
              </a:rPr>
              <a:t>A:=5*C</a:t>
            </a:r>
            <a:r>
              <a:rPr lang="zh-CN" altLang="en-US" sz="2400" b="1" dirty="0">
                <a:latin typeface="Times New Roman" pitchFamily="18" charset="0"/>
                <a:ea typeface="楷体_GB2312" pitchFamily="49" charset="-122"/>
              </a:rPr>
              <a:t>是赋值语</a:t>
            </a:r>
          </a:p>
          <a:p>
            <a:pPr algn="just" eaLnBrk="1" hangingPunct="1">
              <a:lnSpc>
                <a:spcPct val="120000"/>
              </a:lnSpc>
              <a:defRPr/>
            </a:pPr>
            <a:r>
              <a:rPr lang="zh-CN" altLang="en-US" sz="2400" b="1" dirty="0">
                <a:latin typeface="Times New Roman" pitchFamily="18" charset="0"/>
                <a:ea typeface="楷体_GB2312" pitchFamily="49" charset="-122"/>
              </a:rPr>
              <a:t>      句， 表示将赋值号右边表达式送给左部变量。</a:t>
            </a:r>
          </a:p>
          <a:p>
            <a:pPr algn="just" eaLnBrk="1" hangingPunct="1">
              <a:lnSpc>
                <a:spcPct val="120000"/>
              </a:lnSpc>
              <a:defRPr/>
            </a:pPr>
            <a:r>
              <a:rPr lang="en-US" altLang="zh-CN" sz="2400" b="1" dirty="0">
                <a:solidFill>
                  <a:srgbClr val="0000FF"/>
                </a:solidFill>
                <a:latin typeface="Times New Roman" pitchFamily="18" charset="0"/>
                <a:ea typeface="楷体_GB2312" pitchFamily="49" charset="-122"/>
              </a:rPr>
              <a:t>2</a:t>
            </a:r>
            <a:r>
              <a:rPr lang="zh-CN" altLang="en-US" sz="2400" b="1" dirty="0">
                <a:solidFill>
                  <a:srgbClr val="0000FF"/>
                </a:solidFill>
                <a:latin typeface="Times New Roman" pitchFamily="18" charset="0"/>
                <a:ea typeface="楷体_GB2312" pitchFamily="49" charset="-122"/>
              </a:rPr>
              <a:t>）功能：</a:t>
            </a:r>
          </a:p>
          <a:p>
            <a:pPr algn="just" eaLnBrk="1" hangingPunct="1">
              <a:lnSpc>
                <a:spcPct val="120000"/>
              </a:lnSpc>
              <a:defRPr/>
            </a:pPr>
            <a:r>
              <a:rPr lang="zh-CN" altLang="en-US" sz="2400" b="1" dirty="0">
                <a:solidFill>
                  <a:srgbClr val="00CC00"/>
                </a:solidFill>
                <a:latin typeface="Times New Roman" pitchFamily="18" charset="0"/>
                <a:ea typeface="楷体_GB2312" pitchFamily="49" charset="-122"/>
              </a:rPr>
              <a:t>      </a:t>
            </a:r>
            <a:r>
              <a:rPr lang="zh-CN" altLang="en-US" sz="2400" b="1" dirty="0">
                <a:latin typeface="Times New Roman" pitchFamily="18" charset="0"/>
                <a:ea typeface="楷体_GB2312" pitchFamily="49" charset="-122"/>
              </a:rPr>
              <a:t>根据语义分析语句的含义，并将源程序表示成一种内部形  </a:t>
            </a:r>
          </a:p>
          <a:p>
            <a:pPr algn="just" eaLnBrk="1" hangingPunct="1">
              <a:lnSpc>
                <a:spcPct val="120000"/>
              </a:lnSpc>
              <a:defRPr/>
            </a:pPr>
            <a:r>
              <a:rPr lang="zh-CN" altLang="en-US" sz="2400" b="1" dirty="0">
                <a:latin typeface="Times New Roman" pitchFamily="18" charset="0"/>
                <a:ea typeface="楷体_GB2312" pitchFamily="49" charset="-122"/>
              </a:rPr>
              <a:t>      式（中间语言）或直接生成目标程序。</a:t>
            </a:r>
          </a:p>
          <a:p>
            <a:pPr algn="just" eaLnBrk="1" hangingPunct="1">
              <a:lnSpc>
                <a:spcPct val="120000"/>
              </a:lnSpc>
              <a:defRPr/>
            </a:pPr>
            <a:r>
              <a:rPr lang="zh-CN" altLang="en-US" sz="800" b="1" dirty="0">
                <a:latin typeface="Times New Roman" pitchFamily="18" charset="0"/>
                <a:ea typeface="楷体_GB2312" pitchFamily="49" charset="-122"/>
              </a:rPr>
              <a:t>  </a:t>
            </a:r>
          </a:p>
          <a:p>
            <a:pPr algn="just" eaLnBrk="1" hangingPunct="1">
              <a:lnSpc>
                <a:spcPct val="120000"/>
              </a:lnSpc>
              <a:defRPr/>
            </a:pPr>
            <a:r>
              <a:rPr lang="zh-CN" altLang="en-US" sz="2400" b="1" dirty="0">
                <a:latin typeface="Times New Roman" pitchFamily="18" charset="0"/>
                <a:ea typeface="楷体_GB2312" pitchFamily="49" charset="-122"/>
              </a:rPr>
              <a:t>       </a:t>
            </a:r>
            <a:r>
              <a:rPr lang="zh-CN" altLang="en-US" sz="2400" b="1" dirty="0">
                <a:solidFill>
                  <a:srgbClr val="0000FF"/>
                </a:solidFill>
                <a:latin typeface="Times New Roman" pitchFamily="18" charset="0"/>
                <a:ea typeface="楷体_GB2312" pitchFamily="49" charset="-122"/>
              </a:rPr>
              <a:t>内部形式即中间代码类型多样，如三元式、四元式、波兰和逆波兰、树形表示等等，具体内容放在后面章节里专门介绍。</a:t>
            </a:r>
          </a:p>
        </p:txBody>
      </p:sp>
      <p:grpSp>
        <p:nvGrpSpPr>
          <p:cNvPr id="55303" name="组合 8"/>
          <p:cNvGrpSpPr>
            <a:grpSpLocks/>
          </p:cNvGrpSpPr>
          <p:nvPr/>
        </p:nvGrpSpPr>
        <p:grpSpPr bwMode="auto">
          <a:xfrm>
            <a:off x="1524001" y="476250"/>
            <a:ext cx="5946775" cy="1022350"/>
            <a:chOff x="0" y="476672"/>
            <a:chExt cx="5946007" cy="1022350"/>
          </a:xfrm>
        </p:grpSpPr>
        <p:sp>
          <p:nvSpPr>
            <p:cNvPr id="55304"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530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4199143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1267"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1269"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1270" name="日期占位符 9"/>
          <p:cNvSpPr txBox="1">
            <a:spLocks/>
          </p:cNvSpPr>
          <p:nvPr/>
        </p:nvSpPr>
        <p:spPr bwMode="auto">
          <a:xfrm>
            <a:off x="1981200" y="6421439"/>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5F0B327A-787E-4116-84CF-2708A53EE948}" type="datetime1">
              <a:rPr lang="zh-CN" altLang="en-US" sz="1200">
                <a:solidFill>
                  <a:srgbClr val="898989"/>
                </a:solidFill>
                <a:latin typeface="华文细黑" panose="02010600040101010101" pitchFamily="2" charset="-122"/>
                <a:ea typeface="宋体" panose="02010600030101010101" pitchFamily="2" charset="-122"/>
              </a:rPr>
              <a:pPr eaLnBrk="1" hangingPunct="1">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1271" name="灯片编号占位符 17"/>
          <p:cNvSpPr>
            <a:spLocks noGrp="1"/>
          </p:cNvSpPr>
          <p:nvPr>
            <p:ph type="sldNum" sz="quarter" idx="12"/>
          </p:nvPr>
        </p:nvSpPr>
        <p:spPr>
          <a:xfrm>
            <a:off x="9677400" y="6421439"/>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55EB22F6-8FAD-44B2-AEF2-23A0CECADB44}"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5</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9" name="Rectangle 4"/>
          <p:cNvSpPr>
            <a:spLocks noChangeArrowheads="1"/>
          </p:cNvSpPr>
          <p:nvPr/>
        </p:nvSpPr>
        <p:spPr bwMode="auto">
          <a:xfrm>
            <a:off x="1774826" y="1630363"/>
            <a:ext cx="2652713" cy="457200"/>
          </a:xfrm>
          <a:prstGeom prst="rect">
            <a:avLst/>
          </a:prstGeom>
          <a:noFill/>
          <a:ln w="9525">
            <a:noFill/>
            <a:miter lim="800000"/>
            <a:headEnd/>
            <a:tailEnd/>
          </a:ln>
          <a:effectLst/>
        </p:spPr>
        <p:txBody>
          <a:bodyPr>
            <a:spAutoFit/>
          </a:bodyPr>
          <a:lstStyle/>
          <a:p>
            <a:pPr eaLnBrk="1" hangingPunct="1">
              <a:defRPr/>
            </a:pPr>
            <a:r>
              <a:rPr lang="zh-CN" altLang="en-US" sz="2400" b="1" dirty="0">
                <a:solidFill>
                  <a:srgbClr val="FFC000"/>
                </a:solidFill>
                <a:effectLst>
                  <a:outerShdw blurRad="38100" dist="38100" dir="2700000" algn="tl">
                    <a:srgbClr val="000000"/>
                  </a:outerShdw>
                </a:effectLst>
                <a:latin typeface="Arial" charset="0"/>
                <a:ea typeface="黑体" pitchFamily="49" charset="-122"/>
              </a:rPr>
              <a:t>电子计算机之父</a:t>
            </a:r>
          </a:p>
        </p:txBody>
      </p:sp>
      <p:pic>
        <p:nvPicPr>
          <p:cNvPr id="11273"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2185988"/>
            <a:ext cx="23129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1555751" y="5127625"/>
            <a:ext cx="2752725" cy="831850"/>
          </a:xfrm>
          <a:prstGeom prst="rect">
            <a:avLst/>
          </a:prstGeom>
          <a:noFill/>
          <a:ln w="9525">
            <a:noFill/>
            <a:miter lim="800000"/>
            <a:headEnd/>
            <a:tailEnd/>
          </a:ln>
          <a:effectLst/>
        </p:spPr>
        <p:txBody>
          <a:bodyPr wrap="none" lIns="92075" tIns="46038" rIns="92075" bIns="46038">
            <a:spAutoFit/>
          </a:bodyPr>
          <a:lstStyle/>
          <a:p>
            <a:pPr algn="ctr" defTabSz="762000">
              <a:defRPr/>
            </a:pPr>
            <a:r>
              <a:rPr kumimoji="1" lang="en-US" altLang="zh-CN" sz="2400" b="1" dirty="0">
                <a:solidFill>
                  <a:srgbClr val="FFC000"/>
                </a:solidFill>
                <a:effectLst>
                  <a:outerShdw blurRad="38100" dist="38100" dir="2700000" algn="tl">
                    <a:srgbClr val="000000"/>
                  </a:outerShdw>
                </a:effectLst>
                <a:latin typeface="Times New Roman" pitchFamily="18" charset="0"/>
                <a:ea typeface="黑体" pitchFamily="49" charset="-122"/>
              </a:rPr>
              <a:t>John von Neumann</a:t>
            </a:r>
          </a:p>
          <a:p>
            <a:pPr algn="ctr" defTabSz="762000">
              <a:defRPr/>
            </a:pPr>
            <a:r>
              <a:rPr kumimoji="1" lang="zh-CN" altLang="en-US" sz="2400" b="1" dirty="0">
                <a:solidFill>
                  <a:srgbClr val="FFC000"/>
                </a:solidFill>
                <a:effectLst>
                  <a:outerShdw blurRad="38100" dist="38100" dir="2700000" algn="tl">
                    <a:srgbClr val="000000"/>
                  </a:outerShdw>
                </a:effectLst>
                <a:latin typeface="Times New Roman" pitchFamily="18" charset="0"/>
                <a:ea typeface="黑体" pitchFamily="49" charset="-122"/>
              </a:rPr>
              <a:t>冯</a:t>
            </a:r>
            <a:r>
              <a:rPr lang="en-US" altLang="zh-CN" sz="2400" b="1" dirty="0">
                <a:solidFill>
                  <a:srgbClr val="FFC000"/>
                </a:solidFill>
                <a:effectLst>
                  <a:outerShdw blurRad="38100" dist="38100" dir="2700000" algn="tl">
                    <a:srgbClr val="000000"/>
                  </a:outerShdw>
                </a:effectLst>
                <a:latin typeface="Times New Roman" pitchFamily="18" charset="0"/>
                <a:ea typeface="黑体" pitchFamily="49" charset="-122"/>
              </a:rPr>
              <a:t>·</a:t>
            </a:r>
            <a:r>
              <a:rPr kumimoji="1" lang="zh-CN" altLang="en-US" sz="2400" b="1" dirty="0">
                <a:solidFill>
                  <a:srgbClr val="FFC000"/>
                </a:solidFill>
                <a:effectLst>
                  <a:outerShdw blurRad="38100" dist="38100" dir="2700000" algn="tl">
                    <a:srgbClr val="000000"/>
                  </a:outerShdw>
                </a:effectLst>
                <a:latin typeface="Times New Roman" pitchFamily="18" charset="0"/>
                <a:ea typeface="黑体" pitchFamily="49" charset="-122"/>
              </a:rPr>
              <a:t>诺依曼</a:t>
            </a:r>
          </a:p>
        </p:txBody>
      </p:sp>
      <p:sp>
        <p:nvSpPr>
          <p:cNvPr id="12" name="Rectangle 10"/>
          <p:cNvSpPr>
            <a:spLocks noChangeArrowheads="1"/>
          </p:cNvSpPr>
          <p:nvPr/>
        </p:nvSpPr>
        <p:spPr bwMode="auto">
          <a:xfrm>
            <a:off x="4332289" y="1800226"/>
            <a:ext cx="6084887" cy="4581525"/>
          </a:xfrm>
          <a:prstGeom prst="rect">
            <a:avLst/>
          </a:prstGeom>
          <a:noFill/>
          <a:ln w="9525">
            <a:noFill/>
            <a:miter lim="800000"/>
            <a:headEnd/>
            <a:tailEnd/>
          </a:ln>
          <a:effectLst/>
        </p:spPr>
        <p:txBody>
          <a:bodyPr lIns="92075" tIns="46038" rIns="92075" bIns="46038"/>
          <a:lstStyle/>
          <a:p>
            <a:pPr algn="just" defTabSz="762000">
              <a:lnSpc>
                <a:spcPct val="125000"/>
              </a:lnSpc>
              <a:spcBef>
                <a:spcPct val="20000"/>
              </a:spcBef>
              <a:buClr>
                <a:schemeClr val="accent1"/>
              </a:buClr>
              <a:buSzPct val="200000"/>
              <a:defRPr/>
            </a:pPr>
            <a:r>
              <a:rPr lang="zh-CN" altLang="en-US" sz="2800" b="1">
                <a:effectLst>
                  <a:outerShdw blurRad="38100" dist="38100" dir="2700000" algn="tl">
                    <a:srgbClr val="000000"/>
                  </a:outerShdw>
                </a:effectLst>
                <a:latin typeface="Times New Roman" pitchFamily="18" charset="0"/>
                <a:ea typeface="楷体_GB2312" pitchFamily="49" charset="-122"/>
              </a:rPr>
              <a:t>        </a:t>
            </a:r>
            <a:r>
              <a:rPr lang="zh-CN" altLang="zh-CN" sz="2800" b="1">
                <a:effectLst>
                  <a:outerShdw blurRad="38100" dist="38100" dir="2700000" algn="tl">
                    <a:srgbClr val="000000"/>
                  </a:outerShdw>
                </a:effectLst>
                <a:latin typeface="Times New Roman" pitchFamily="18" charset="0"/>
                <a:ea typeface="楷体_GB2312" pitchFamily="49" charset="-122"/>
              </a:rPr>
              <a:t>1903年12月28日，在布达佩斯诞生了一位神童，这不仅给这个家庭带来了巨大的喜悦，也值得整个计算机界去纪念。正是他，开创了现代计算机理论，其体系结构沿用至今。他，就是约翰·冯·诺依曼（John Von Neumann）。</a:t>
            </a:r>
            <a:endParaRPr lang="zh-CN" altLang="en-US" sz="2800" b="1">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33640983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3D0B7258-F24D-43E0-A186-FBC8FF899B89}"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6323"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DD0DC87-896D-43E3-8DBB-7F4EE99D863A}"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50</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4436" name="Rectangle 4"/>
          <p:cNvSpPr>
            <a:spLocks noChangeArrowheads="1"/>
          </p:cNvSpPr>
          <p:nvPr/>
        </p:nvSpPr>
        <p:spPr bwMode="auto">
          <a:xfrm>
            <a:off x="1919289" y="2276475"/>
            <a:ext cx="8569325" cy="1042988"/>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4</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、语义分析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56325" name="Rectangle 5"/>
          <p:cNvSpPr>
            <a:spLocks/>
          </p:cNvSpPr>
          <p:nvPr/>
        </p:nvSpPr>
        <p:spPr bwMode="auto">
          <a:xfrm>
            <a:off x="1890713" y="2751138"/>
            <a:ext cx="85090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Font typeface="Arial" panose="020B0604020202020204" pitchFamily="34" charset="0"/>
              <a:buChar char="•"/>
              <a:tabLst>
                <a:tab pos="4214813" algn="l"/>
              </a:tabLst>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tabLst>
                <a:tab pos="4214813" algn="l"/>
              </a:tabLst>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tabLst>
                <a:tab pos="4214813" algn="l"/>
              </a:tabLst>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9pPr>
          </a:lstStyle>
          <a:p>
            <a:pPr>
              <a:buClr>
                <a:schemeClr val="accent1"/>
              </a:buClr>
              <a:buSzPct val="80000"/>
              <a:buFont typeface="Wingdings 2" panose="05020102010507070707" pitchFamily="18" charset="2"/>
              <a:buNone/>
            </a:pPr>
            <a:endParaRPr lang="zh-CN" altLang="en-US" sz="1600">
              <a:solidFill>
                <a:srgbClr val="FFFF00"/>
              </a:solidFill>
              <a:latin typeface="Arial" panose="020B0604020202020204" pitchFamily="34" charset="0"/>
              <a:ea typeface="黑体" panose="02010609060101010101" pitchFamily="49" charset="-122"/>
            </a:endParaRPr>
          </a:p>
        </p:txBody>
      </p:sp>
      <p:sp>
        <p:nvSpPr>
          <p:cNvPr id="274439" name="Rectangle 7"/>
          <p:cNvSpPr>
            <a:spLocks/>
          </p:cNvSpPr>
          <p:nvPr/>
        </p:nvSpPr>
        <p:spPr bwMode="auto">
          <a:xfrm>
            <a:off x="1978461" y="2889251"/>
            <a:ext cx="8447087" cy="4968875"/>
          </a:xfrm>
          <a:prstGeom prst="rect">
            <a:avLst/>
          </a:prstGeom>
          <a:noFill/>
          <a:ln w="9525">
            <a:noFill/>
            <a:miter lim="800000"/>
            <a:headEnd/>
            <a:tailEnd/>
          </a:ln>
        </p:spPr>
        <p:txBody>
          <a:bodyPr/>
          <a:lstStyle/>
          <a:p>
            <a:pPr marL="419100" indent="-382588">
              <a:lnSpc>
                <a:spcPct val="80000"/>
              </a:lnSpc>
              <a:spcBef>
                <a:spcPct val="20000"/>
              </a:spcBef>
              <a:buClr>
                <a:schemeClr val="accent1"/>
              </a:buClr>
              <a:buSzPct val="80000"/>
              <a:defRPr/>
            </a:pPr>
            <a:r>
              <a:rPr lang="en-US" altLang="zh-CN" sz="2400" b="1" dirty="0">
                <a:latin typeface="Times New Roman" pitchFamily="18" charset="0"/>
                <a:ea typeface="楷体_GB2312" pitchFamily="49" charset="-122"/>
              </a:rPr>
              <a:t>3</a:t>
            </a:r>
            <a:r>
              <a:rPr lang="zh-CN" altLang="en-US" sz="2400" b="1" dirty="0">
                <a:latin typeface="Times New Roman" pitchFamily="18" charset="0"/>
                <a:ea typeface="楷体_GB2312" pitchFamily="49" charset="-122"/>
              </a:rPr>
              <a:t>）分析过程</a:t>
            </a:r>
          </a:p>
          <a:p>
            <a:pPr marL="419100" indent="-382588">
              <a:lnSpc>
                <a:spcPct val="110000"/>
              </a:lnSpc>
              <a:spcBef>
                <a:spcPct val="20000"/>
              </a:spcBef>
              <a:buClr>
                <a:schemeClr val="accent1"/>
              </a:buClr>
              <a:buSzPct val="80000"/>
              <a:defRPr/>
            </a:pPr>
            <a:r>
              <a:rPr lang="zh-CN" altLang="en-US" sz="24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例如上面的源程序：</a:t>
            </a:r>
          </a:p>
          <a:p>
            <a:pPr marL="419100" indent="-382588">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BEGIN   S∶=2*3.1416*R*(R+H)     END</a:t>
            </a:r>
          </a:p>
          <a:p>
            <a:pPr marL="419100" indent="-382588">
              <a:lnSpc>
                <a:spcPct val="110000"/>
              </a:lnSpc>
              <a:spcBef>
                <a:spcPct val="20000"/>
              </a:spcBef>
              <a:buClr>
                <a:schemeClr val="accent1"/>
              </a:buClr>
              <a:buSzPct val="80000"/>
              <a:defRPr/>
            </a:pPr>
            <a:endParaRPr lang="en-US" altLang="zh-CN" sz="800" b="1" dirty="0">
              <a:latin typeface="Times New Roman" pitchFamily="18" charset="0"/>
              <a:ea typeface="楷体_GB2312" pitchFamily="49" charset="-122"/>
            </a:endParaRPr>
          </a:p>
          <a:p>
            <a:pPr marL="419100" indent="-382588">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经语义分析：</a:t>
            </a:r>
          </a:p>
          <a:p>
            <a:pPr marL="419100" indent="-382588">
              <a:spcBef>
                <a:spcPct val="20000"/>
              </a:spcBef>
              <a:buClr>
                <a:schemeClr val="accent1"/>
              </a:buClr>
              <a:buSzPct val="80000"/>
              <a:defRPr/>
            </a:pP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1</a:t>
            </a:r>
            <a:r>
              <a:rPr lang="zh-CN" altLang="en-US" sz="2000" b="1" dirty="0">
                <a:latin typeface="Times New Roman" pitchFamily="18" charset="0"/>
                <a:ea typeface="楷体_GB2312" pitchFamily="49" charset="-122"/>
              </a:rPr>
              <a:t>）</a:t>
            </a:r>
            <a:r>
              <a:rPr lang="zh-CN" altLang="en-US" sz="2000" b="1" dirty="0">
                <a:latin typeface="Times New Roman" pitchFamily="18" charset="0"/>
                <a:ea typeface="楷体_GB2312" pitchFamily="49" charset="-122"/>
                <a:sym typeface="Symbol" pitchFamily="18" charset="2"/>
              </a:rPr>
              <a:t>是一个赋值语句，将右部表达式计算结果送给左边变量。</a:t>
            </a:r>
          </a:p>
          <a:p>
            <a:pPr marL="419100" indent="-382588">
              <a:spcBef>
                <a:spcPct val="20000"/>
              </a:spcBef>
              <a:buClr>
                <a:schemeClr val="accent1"/>
              </a:buClr>
              <a:buSzPct val="80000"/>
              <a:defRPr/>
            </a:pPr>
            <a:endParaRPr lang="zh-CN" altLang="en-US" sz="400" b="1" dirty="0">
              <a:latin typeface="Times New Roman" pitchFamily="18" charset="0"/>
              <a:ea typeface="楷体_GB2312" pitchFamily="49" charset="-122"/>
              <a:sym typeface="Symbol" pitchFamily="18" charset="2"/>
            </a:endParaRPr>
          </a:p>
          <a:p>
            <a:pPr marL="419100" indent="-382588">
              <a:spcBef>
                <a:spcPct val="20000"/>
              </a:spcBef>
              <a:buClr>
                <a:schemeClr val="accent1"/>
              </a:buClr>
              <a:buSzPct val="80000"/>
              <a:defRPr/>
            </a:pPr>
            <a:r>
              <a:rPr lang="zh-CN" altLang="en-US" sz="2000" b="1" dirty="0">
                <a:latin typeface="Times New Roman" pitchFamily="18" charset="0"/>
                <a:ea typeface="楷体_GB2312" pitchFamily="49" charset="-122"/>
                <a:sym typeface="Symbol" pitchFamily="18" charset="2"/>
              </a:rPr>
              <a:t>   </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）在计算表达式值时先计算</a:t>
            </a:r>
            <a:r>
              <a:rPr lang="en-US" altLang="zh-CN" sz="2000" b="1" dirty="0">
                <a:latin typeface="Times New Roman" pitchFamily="18" charset="0"/>
                <a:ea typeface="楷体_GB2312" pitchFamily="49" charset="-122"/>
                <a:sym typeface="Symbol" pitchFamily="18" charset="2"/>
              </a:rPr>
              <a:t>2*3.1416</a:t>
            </a:r>
            <a:r>
              <a:rPr lang="zh-CN" altLang="en-US" sz="2000" b="1" dirty="0">
                <a:latin typeface="Times New Roman" pitchFamily="18" charset="0"/>
                <a:ea typeface="楷体_GB2312" pitchFamily="49" charset="-122"/>
                <a:sym typeface="Symbol" pitchFamily="18" charset="2"/>
              </a:rPr>
              <a:t>，然后再乘以</a:t>
            </a:r>
            <a:r>
              <a:rPr lang="en-US" altLang="zh-CN" sz="2000" b="1" dirty="0">
                <a:latin typeface="Times New Roman" pitchFamily="18" charset="0"/>
                <a:ea typeface="楷体_GB2312" pitchFamily="49" charset="-122"/>
                <a:sym typeface="Symbol" pitchFamily="18" charset="2"/>
              </a:rPr>
              <a:t>R</a:t>
            </a:r>
            <a:r>
              <a:rPr lang="zh-CN" altLang="en-US" sz="2000" b="1" dirty="0">
                <a:latin typeface="Times New Roman" pitchFamily="18" charset="0"/>
                <a:ea typeface="楷体_GB2312" pitchFamily="49" charset="-122"/>
                <a:sym typeface="Symbol" pitchFamily="18" charset="2"/>
              </a:rPr>
              <a:t>，此时要保存中间</a:t>
            </a:r>
          </a:p>
          <a:p>
            <a:pPr marL="419100" indent="-382588">
              <a:spcBef>
                <a:spcPct val="20000"/>
              </a:spcBef>
              <a:buClr>
                <a:schemeClr val="accent1"/>
              </a:buClr>
              <a:buSzPct val="80000"/>
              <a:defRPr/>
            </a:pPr>
            <a:r>
              <a:rPr lang="zh-CN" altLang="en-US" sz="2000" b="1" dirty="0">
                <a:latin typeface="Times New Roman" pitchFamily="18" charset="0"/>
                <a:ea typeface="楷体_GB2312" pitchFamily="49" charset="-122"/>
                <a:sym typeface="Symbol" pitchFamily="18" charset="2"/>
              </a:rPr>
              <a:t>         结果，然后再将</a:t>
            </a:r>
            <a:r>
              <a:rPr lang="en-US" altLang="zh-CN" sz="2000" b="1" dirty="0">
                <a:latin typeface="Times New Roman" pitchFamily="18" charset="0"/>
                <a:ea typeface="楷体_GB2312" pitchFamily="49" charset="-122"/>
                <a:sym typeface="Symbol" pitchFamily="18" charset="2"/>
              </a:rPr>
              <a:t>R</a:t>
            </a:r>
            <a:r>
              <a:rPr lang="zh-CN" altLang="en-US" sz="2000" b="1" dirty="0">
                <a:latin typeface="Times New Roman" pitchFamily="18" charset="0"/>
                <a:ea typeface="楷体_GB2312" pitchFamily="49" charset="-122"/>
                <a:sym typeface="Symbol" pitchFamily="18" charset="2"/>
              </a:rPr>
              <a:t>加上</a:t>
            </a:r>
            <a:r>
              <a:rPr lang="en-US" altLang="zh-CN" sz="2000" b="1" dirty="0">
                <a:latin typeface="Times New Roman" pitchFamily="18" charset="0"/>
                <a:ea typeface="楷体_GB2312" pitchFamily="49" charset="-122"/>
                <a:sym typeface="Symbol" pitchFamily="18" charset="2"/>
              </a:rPr>
              <a:t>H</a:t>
            </a:r>
            <a:r>
              <a:rPr lang="zh-CN" altLang="en-US" sz="2000" b="1" dirty="0">
                <a:latin typeface="Times New Roman" pitchFamily="18" charset="0"/>
                <a:ea typeface="楷体_GB2312" pitchFamily="49" charset="-122"/>
                <a:sym typeface="Symbol" pitchFamily="18" charset="2"/>
              </a:rPr>
              <a:t>，其结果再与上面计算结果相乘。</a:t>
            </a:r>
          </a:p>
          <a:p>
            <a:pPr marL="419100" indent="-382588">
              <a:spcBef>
                <a:spcPct val="20000"/>
              </a:spcBef>
              <a:buClr>
                <a:schemeClr val="accent1"/>
              </a:buClr>
              <a:buSzPct val="80000"/>
              <a:defRPr/>
            </a:pPr>
            <a:endParaRPr lang="zh-CN" altLang="en-US" sz="400" b="1" dirty="0">
              <a:latin typeface="Times New Roman" pitchFamily="18" charset="0"/>
              <a:ea typeface="楷体_GB2312" pitchFamily="49" charset="-122"/>
              <a:sym typeface="Symbol" pitchFamily="18" charset="2"/>
            </a:endParaRPr>
          </a:p>
          <a:p>
            <a:pPr marL="419100" indent="-382588">
              <a:spcBef>
                <a:spcPct val="20000"/>
              </a:spcBef>
              <a:buClr>
                <a:schemeClr val="accent1"/>
              </a:buClr>
              <a:buSzPct val="80000"/>
              <a:defRPr/>
            </a:pPr>
            <a:r>
              <a:rPr lang="zh-CN" altLang="en-US" sz="2000" b="1" dirty="0">
                <a:latin typeface="Times New Roman" pitchFamily="18" charset="0"/>
                <a:ea typeface="楷体_GB2312" pitchFamily="49" charset="-122"/>
                <a:sym typeface="Symbol" pitchFamily="18" charset="2"/>
              </a:rPr>
              <a:t>   </a:t>
            </a:r>
            <a:r>
              <a:rPr lang="en-US" altLang="zh-CN" sz="2000" b="1" dirty="0">
                <a:latin typeface="Times New Roman" pitchFamily="18" charset="0"/>
                <a:ea typeface="楷体_GB2312" pitchFamily="49" charset="-122"/>
                <a:sym typeface="Symbol" pitchFamily="18" charset="2"/>
              </a:rPr>
              <a:t>3</a:t>
            </a:r>
            <a:r>
              <a:rPr lang="zh-CN" altLang="en-US" sz="2000" b="1" dirty="0">
                <a:latin typeface="Times New Roman" pitchFamily="18" charset="0"/>
                <a:ea typeface="楷体_GB2312" pitchFamily="49" charset="-122"/>
                <a:sym typeface="Symbol" pitchFamily="18" charset="2"/>
              </a:rPr>
              <a:t>）将右部表达式计算结果送给</a:t>
            </a:r>
            <a:r>
              <a:rPr lang="en-US" altLang="zh-CN" sz="2000" b="1" dirty="0">
                <a:latin typeface="Times New Roman" pitchFamily="18" charset="0"/>
                <a:ea typeface="楷体_GB2312" pitchFamily="49" charset="-122"/>
                <a:sym typeface="Symbol" pitchFamily="18" charset="2"/>
              </a:rPr>
              <a:t>S</a:t>
            </a:r>
            <a:endParaRPr lang="en-US" altLang="zh-CN" sz="2000" b="1" dirty="0">
              <a:latin typeface="Times New Roman" pitchFamily="18" charset="0"/>
              <a:ea typeface="楷体_GB2312" pitchFamily="49" charset="-122"/>
            </a:endParaRPr>
          </a:p>
        </p:txBody>
      </p:sp>
      <p:grpSp>
        <p:nvGrpSpPr>
          <p:cNvPr id="56327" name="组合 8"/>
          <p:cNvGrpSpPr>
            <a:grpSpLocks/>
          </p:cNvGrpSpPr>
          <p:nvPr/>
        </p:nvGrpSpPr>
        <p:grpSpPr bwMode="auto">
          <a:xfrm>
            <a:off x="1524001" y="476250"/>
            <a:ext cx="5946775" cy="1022350"/>
            <a:chOff x="0" y="476672"/>
            <a:chExt cx="5946007" cy="1022350"/>
          </a:xfrm>
        </p:grpSpPr>
        <p:sp>
          <p:nvSpPr>
            <p:cNvPr id="56328"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632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518549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4439">
                                            <p:txEl>
                                              <p:pRg st="0" end="0"/>
                                            </p:txEl>
                                          </p:spTgt>
                                        </p:tgtEl>
                                        <p:attrNameLst>
                                          <p:attrName>style.visibility</p:attrName>
                                        </p:attrNameLst>
                                      </p:cBhvr>
                                      <p:to>
                                        <p:strVal val="visible"/>
                                      </p:to>
                                    </p:set>
                                    <p:animEffect transition="in" filter="box(in)">
                                      <p:cBhvr>
                                        <p:cTn id="7" dur="500"/>
                                        <p:tgtEl>
                                          <p:spTgt spid="2744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4439">
                                            <p:txEl>
                                              <p:pRg st="1" end="1"/>
                                            </p:txEl>
                                          </p:spTgt>
                                        </p:tgtEl>
                                        <p:attrNameLst>
                                          <p:attrName>style.visibility</p:attrName>
                                        </p:attrNameLst>
                                      </p:cBhvr>
                                      <p:to>
                                        <p:strVal val="visible"/>
                                      </p:to>
                                    </p:set>
                                    <p:animEffect transition="in" filter="box(in)">
                                      <p:cBhvr>
                                        <p:cTn id="12" dur="500"/>
                                        <p:tgtEl>
                                          <p:spTgt spid="2744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4439">
                                            <p:txEl>
                                              <p:pRg st="2" end="2"/>
                                            </p:txEl>
                                          </p:spTgt>
                                        </p:tgtEl>
                                        <p:attrNameLst>
                                          <p:attrName>style.visibility</p:attrName>
                                        </p:attrNameLst>
                                      </p:cBhvr>
                                      <p:to>
                                        <p:strVal val="visible"/>
                                      </p:to>
                                    </p:set>
                                    <p:animEffect transition="in" filter="box(in)">
                                      <p:cBhvr>
                                        <p:cTn id="17" dur="500"/>
                                        <p:tgtEl>
                                          <p:spTgt spid="2744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74439">
                                            <p:txEl>
                                              <p:pRg st="4" end="4"/>
                                            </p:txEl>
                                          </p:spTgt>
                                        </p:tgtEl>
                                        <p:attrNameLst>
                                          <p:attrName>style.visibility</p:attrName>
                                        </p:attrNameLst>
                                      </p:cBhvr>
                                      <p:to>
                                        <p:strVal val="visible"/>
                                      </p:to>
                                    </p:set>
                                    <p:animEffect transition="in" filter="box(in)">
                                      <p:cBhvr>
                                        <p:cTn id="22" dur="500"/>
                                        <p:tgtEl>
                                          <p:spTgt spid="27443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74439">
                                            <p:txEl>
                                              <p:pRg st="5" end="5"/>
                                            </p:txEl>
                                          </p:spTgt>
                                        </p:tgtEl>
                                        <p:attrNameLst>
                                          <p:attrName>style.visibility</p:attrName>
                                        </p:attrNameLst>
                                      </p:cBhvr>
                                      <p:to>
                                        <p:strVal val="visible"/>
                                      </p:to>
                                    </p:set>
                                    <p:animEffect transition="in" filter="box(in)">
                                      <p:cBhvr>
                                        <p:cTn id="27" dur="500"/>
                                        <p:tgtEl>
                                          <p:spTgt spid="27443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74439">
                                            <p:txEl>
                                              <p:pRg st="7" end="7"/>
                                            </p:txEl>
                                          </p:spTgt>
                                        </p:tgtEl>
                                        <p:attrNameLst>
                                          <p:attrName>style.visibility</p:attrName>
                                        </p:attrNameLst>
                                      </p:cBhvr>
                                      <p:to>
                                        <p:strVal val="visible"/>
                                      </p:to>
                                    </p:set>
                                    <p:animEffect transition="in" filter="box(in)">
                                      <p:cBhvr>
                                        <p:cTn id="32" dur="500"/>
                                        <p:tgtEl>
                                          <p:spTgt spid="27443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74439">
                                            <p:txEl>
                                              <p:pRg st="8" end="8"/>
                                            </p:txEl>
                                          </p:spTgt>
                                        </p:tgtEl>
                                        <p:attrNameLst>
                                          <p:attrName>style.visibility</p:attrName>
                                        </p:attrNameLst>
                                      </p:cBhvr>
                                      <p:to>
                                        <p:strVal val="visible"/>
                                      </p:to>
                                    </p:set>
                                    <p:animEffect transition="in" filter="box(in)">
                                      <p:cBhvr>
                                        <p:cTn id="37" dur="500"/>
                                        <p:tgtEl>
                                          <p:spTgt spid="274439">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74439">
                                            <p:txEl>
                                              <p:pRg st="10" end="10"/>
                                            </p:txEl>
                                          </p:spTgt>
                                        </p:tgtEl>
                                        <p:attrNameLst>
                                          <p:attrName>style.visibility</p:attrName>
                                        </p:attrNameLst>
                                      </p:cBhvr>
                                      <p:to>
                                        <p:strVal val="visible"/>
                                      </p:to>
                                    </p:set>
                                    <p:animEffect transition="in" filter="box(in)">
                                      <p:cBhvr>
                                        <p:cTn id="42" dur="500"/>
                                        <p:tgtEl>
                                          <p:spTgt spid="2744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2AC90748-4B8E-41CA-A784-089420B53BA3}"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7347"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7FC21B22-AC68-4DF7-BB78-DD0A3B2EEBFF}"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51</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5460" name="Rectangle 4"/>
          <p:cNvSpPr>
            <a:spLocks noChangeArrowheads="1"/>
          </p:cNvSpPr>
          <p:nvPr/>
        </p:nvSpPr>
        <p:spPr bwMode="auto">
          <a:xfrm>
            <a:off x="1847851" y="1916114"/>
            <a:ext cx="8569325" cy="1042987"/>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5</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、修饰优化</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57349" name="Rectangle 5"/>
          <p:cNvSpPr>
            <a:spLocks/>
          </p:cNvSpPr>
          <p:nvPr/>
        </p:nvSpPr>
        <p:spPr bwMode="auto">
          <a:xfrm>
            <a:off x="1890713" y="2751138"/>
            <a:ext cx="85090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Font typeface="Arial" panose="020B0604020202020204" pitchFamily="34" charset="0"/>
              <a:buChar char="•"/>
              <a:tabLst>
                <a:tab pos="4214813" algn="l"/>
              </a:tabLst>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tabLst>
                <a:tab pos="4214813" algn="l"/>
              </a:tabLst>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tabLst>
                <a:tab pos="4214813" algn="l"/>
              </a:tabLst>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9pPr>
          </a:lstStyle>
          <a:p>
            <a:pPr>
              <a:buClr>
                <a:schemeClr val="accent1"/>
              </a:buClr>
              <a:buSzPct val="80000"/>
              <a:buFont typeface="Wingdings 2" panose="05020102010507070707" pitchFamily="18" charset="2"/>
              <a:buNone/>
            </a:pPr>
            <a:endParaRPr lang="zh-CN" altLang="en-US" sz="1600">
              <a:solidFill>
                <a:srgbClr val="FFFF00"/>
              </a:solidFill>
              <a:latin typeface="Arial" panose="020B0604020202020204" pitchFamily="34" charset="0"/>
              <a:ea typeface="黑体" panose="02010609060101010101" pitchFamily="49" charset="-122"/>
            </a:endParaRPr>
          </a:p>
        </p:txBody>
      </p:sp>
      <p:sp>
        <p:nvSpPr>
          <p:cNvPr id="275462" name="Rectangle 6"/>
          <p:cNvSpPr>
            <a:spLocks/>
          </p:cNvSpPr>
          <p:nvPr/>
        </p:nvSpPr>
        <p:spPr bwMode="auto">
          <a:xfrm>
            <a:off x="1919289" y="2565401"/>
            <a:ext cx="8447087" cy="4968875"/>
          </a:xfrm>
          <a:prstGeom prst="rect">
            <a:avLst/>
          </a:prstGeom>
          <a:noFill/>
          <a:ln w="9525">
            <a:noFill/>
            <a:miter lim="800000"/>
            <a:headEnd/>
            <a:tailEnd/>
          </a:ln>
        </p:spPr>
        <p:txBody>
          <a:bodyPr/>
          <a:lstStyle/>
          <a:p>
            <a:pPr marL="419100" indent="-382588" algn="just">
              <a:lnSpc>
                <a:spcPct val="110000"/>
              </a:lnSpc>
              <a:spcBef>
                <a:spcPct val="20000"/>
              </a:spcBef>
              <a:buClr>
                <a:schemeClr val="accent1"/>
              </a:buClr>
              <a:buSzPct val="80000"/>
              <a:defRPr/>
            </a:pPr>
            <a:r>
              <a:rPr lang="zh-CN" altLang="en-US" sz="2400" b="1" dirty="0">
                <a:solidFill>
                  <a:srgbClr val="0000FF"/>
                </a:solidFill>
                <a:latin typeface="Times New Roman" pitchFamily="18" charset="0"/>
                <a:ea typeface="楷体_GB2312" pitchFamily="49" charset="-122"/>
              </a:rPr>
              <a:t>目的：</a:t>
            </a:r>
            <a:r>
              <a:rPr lang="zh-CN" altLang="en-US" sz="2400" b="1" dirty="0">
                <a:latin typeface="Times New Roman" pitchFamily="18" charset="0"/>
                <a:ea typeface="楷体_GB2312" pitchFamily="49" charset="-122"/>
              </a:rPr>
              <a:t>使得生成的目标程序占有内存少，运行速度快。</a:t>
            </a:r>
          </a:p>
          <a:p>
            <a:pPr marL="419100" indent="-382588" algn="just">
              <a:lnSpc>
                <a:spcPct val="110000"/>
              </a:lnSpc>
              <a:spcBef>
                <a:spcPct val="20000"/>
              </a:spcBef>
              <a:buClr>
                <a:schemeClr val="accent1"/>
              </a:buClr>
              <a:buSzPct val="80000"/>
              <a:defRPr/>
            </a:pPr>
            <a:r>
              <a:rPr lang="zh-CN" altLang="en-US" sz="2400" b="1" dirty="0">
                <a:latin typeface="Times New Roman" pitchFamily="18" charset="0"/>
                <a:ea typeface="楷体_GB2312" pitchFamily="49" charset="-122"/>
              </a:rPr>
              <a:t>例：循环语句 </a:t>
            </a:r>
            <a:r>
              <a:rPr lang="en-US" altLang="zh-CN" sz="2400" b="1" dirty="0">
                <a:latin typeface="Times New Roman" pitchFamily="18" charset="0"/>
                <a:ea typeface="楷体_GB2312" pitchFamily="49" charset="-122"/>
              </a:rPr>
              <a:t>FOR </a:t>
            </a:r>
            <a:r>
              <a:rPr lang="en-US" altLang="zh-CN" sz="2400" b="1" dirty="0" err="1">
                <a:latin typeface="Times New Roman" pitchFamily="18" charset="0"/>
                <a:ea typeface="楷体_GB2312" pitchFamily="49" charset="-122"/>
              </a:rPr>
              <a:t>i</a:t>
            </a:r>
            <a:r>
              <a:rPr lang="en-US" altLang="zh-CN" sz="2400" b="1" dirty="0">
                <a:latin typeface="Times New Roman" pitchFamily="18" charset="0"/>
                <a:ea typeface="楷体_GB2312" pitchFamily="49" charset="-122"/>
              </a:rPr>
              <a:t>:=1 to n    DO  </a:t>
            </a:r>
            <a:r>
              <a:rPr lang="en-US" altLang="zh-CN" sz="2400" b="1" dirty="0">
                <a:solidFill>
                  <a:srgbClr val="0000FF"/>
                </a:solidFill>
                <a:latin typeface="Times New Roman" pitchFamily="18" charset="0"/>
                <a:ea typeface="楷体_GB2312" pitchFamily="49" charset="-122"/>
              </a:rPr>
              <a:t>c[</a:t>
            </a:r>
            <a:r>
              <a:rPr lang="en-US" altLang="zh-CN" sz="2400" b="1" dirty="0" err="1">
                <a:solidFill>
                  <a:srgbClr val="0000FF"/>
                </a:solidFill>
                <a:latin typeface="Times New Roman" pitchFamily="18" charset="0"/>
                <a:ea typeface="楷体_GB2312" pitchFamily="49" charset="-122"/>
              </a:rPr>
              <a:t>i</a:t>
            </a:r>
            <a:r>
              <a:rPr lang="en-US" altLang="zh-CN" sz="2400" b="1" dirty="0">
                <a:solidFill>
                  <a:srgbClr val="0000FF"/>
                </a:solidFill>
                <a:latin typeface="Times New Roman" pitchFamily="18" charset="0"/>
                <a:ea typeface="楷体_GB2312" pitchFamily="49" charset="-122"/>
              </a:rPr>
              <a:t>]=a*b </a:t>
            </a:r>
          </a:p>
          <a:p>
            <a:pPr marL="419100" indent="-382588" algn="just">
              <a:lnSpc>
                <a:spcPct val="11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en-US" altLang="zh-CN" sz="2400" b="1" dirty="0" err="1">
                <a:latin typeface="Times New Roman" pitchFamily="18" charset="0"/>
                <a:ea typeface="楷体_GB2312" pitchFamily="49" charset="-122"/>
              </a:rPr>
              <a:t>i</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每取一个值，表达式</a:t>
            </a:r>
            <a:r>
              <a:rPr lang="en-US" altLang="zh-CN" sz="2400" b="1" dirty="0">
                <a:latin typeface="Times New Roman" pitchFamily="18" charset="0"/>
                <a:ea typeface="楷体_GB2312" pitchFamily="49" charset="-122"/>
              </a:rPr>
              <a:t>a*b</a:t>
            </a:r>
            <a:r>
              <a:rPr lang="zh-CN" altLang="en-US" sz="2400" b="1" dirty="0">
                <a:latin typeface="Times New Roman" pitchFamily="18" charset="0"/>
                <a:ea typeface="楷体_GB2312" pitchFamily="49" charset="-122"/>
              </a:rPr>
              <a:t>就要计算一次，当</a:t>
            </a:r>
            <a:r>
              <a:rPr lang="en-US" altLang="zh-CN" sz="2400" b="1" dirty="0">
                <a:latin typeface="Times New Roman" pitchFamily="18" charset="0"/>
                <a:ea typeface="楷体_GB2312" pitchFamily="49" charset="-122"/>
              </a:rPr>
              <a:t>n</a:t>
            </a:r>
            <a:r>
              <a:rPr lang="zh-CN" altLang="en-US" sz="2400" b="1" dirty="0">
                <a:latin typeface="Times New Roman" pitchFamily="18" charset="0"/>
                <a:ea typeface="楷体_GB2312" pitchFamily="49" charset="-122"/>
              </a:rPr>
              <a:t>值较大时，</a:t>
            </a:r>
          </a:p>
          <a:p>
            <a:pPr marL="419100" indent="-382588" algn="just">
              <a:lnSpc>
                <a:spcPct val="110000"/>
              </a:lnSpc>
              <a:spcBef>
                <a:spcPct val="20000"/>
              </a:spcBef>
              <a:buClr>
                <a:schemeClr val="accent1"/>
              </a:buClr>
              <a:buSzPct val="80000"/>
              <a:defRPr/>
            </a:pPr>
            <a:r>
              <a:rPr lang="zh-CN" altLang="en-US" sz="2400" b="1" dirty="0">
                <a:latin typeface="Times New Roman" pitchFamily="18" charset="0"/>
                <a:ea typeface="楷体_GB2312" pitchFamily="49" charset="-122"/>
              </a:rPr>
              <a:t>重复的次数就多了，若将其改写为：</a:t>
            </a:r>
          </a:p>
          <a:p>
            <a:pPr marL="419100" indent="-382588" algn="just">
              <a:lnSpc>
                <a:spcPct val="11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en-US" altLang="zh-CN" sz="2400" b="1" dirty="0">
                <a:solidFill>
                  <a:srgbClr val="0000FF"/>
                </a:solidFill>
                <a:latin typeface="Times New Roman" pitchFamily="18" charset="0"/>
                <a:ea typeface="楷体_GB2312" pitchFamily="49" charset="-122"/>
              </a:rPr>
              <a:t>t:=a*b</a:t>
            </a:r>
          </a:p>
          <a:p>
            <a:pPr marL="419100" indent="-382588" algn="just">
              <a:lnSpc>
                <a:spcPct val="110000"/>
              </a:lnSpc>
              <a:spcBef>
                <a:spcPct val="20000"/>
              </a:spcBef>
              <a:buClr>
                <a:schemeClr val="accent1"/>
              </a:buClr>
              <a:buSzPct val="80000"/>
              <a:defRPr/>
            </a:pPr>
            <a:r>
              <a:rPr lang="en-US" altLang="zh-CN" sz="2400" b="1" dirty="0">
                <a:latin typeface="Times New Roman" pitchFamily="18" charset="0"/>
                <a:ea typeface="楷体_GB2312" pitchFamily="49" charset="-122"/>
              </a:rPr>
              <a:t>        FOR </a:t>
            </a:r>
            <a:r>
              <a:rPr lang="en-US" altLang="zh-CN" sz="2400" b="1" dirty="0" err="1">
                <a:latin typeface="Times New Roman" pitchFamily="18" charset="0"/>
                <a:ea typeface="楷体_GB2312" pitchFamily="49" charset="-122"/>
              </a:rPr>
              <a:t>i</a:t>
            </a:r>
            <a:r>
              <a:rPr lang="en-US" altLang="zh-CN" sz="2400" b="1" dirty="0">
                <a:latin typeface="Times New Roman" pitchFamily="18" charset="0"/>
                <a:ea typeface="楷体_GB2312" pitchFamily="49" charset="-122"/>
              </a:rPr>
              <a:t>:=1 to n    </a:t>
            </a:r>
            <a:r>
              <a:rPr lang="en-US" altLang="zh-CN" sz="2400" b="1" dirty="0">
                <a:solidFill>
                  <a:srgbClr val="FFFF00"/>
                </a:solidFill>
                <a:latin typeface="Times New Roman" pitchFamily="18" charset="0"/>
                <a:ea typeface="楷体_GB2312" pitchFamily="49" charset="-122"/>
              </a:rPr>
              <a:t>DO  </a:t>
            </a:r>
            <a:r>
              <a:rPr lang="en-US" altLang="zh-CN" sz="2400" b="1" dirty="0">
                <a:solidFill>
                  <a:srgbClr val="0000FF"/>
                </a:solidFill>
                <a:latin typeface="Times New Roman" pitchFamily="18" charset="0"/>
                <a:ea typeface="楷体_GB2312" pitchFamily="49" charset="-122"/>
              </a:rPr>
              <a:t>c[</a:t>
            </a:r>
            <a:r>
              <a:rPr lang="en-US" altLang="zh-CN" sz="2400" b="1" dirty="0" err="1">
                <a:solidFill>
                  <a:srgbClr val="0000FF"/>
                </a:solidFill>
                <a:latin typeface="Times New Roman" pitchFamily="18" charset="0"/>
                <a:ea typeface="楷体_GB2312" pitchFamily="49" charset="-122"/>
              </a:rPr>
              <a:t>i</a:t>
            </a:r>
            <a:r>
              <a:rPr lang="en-US" altLang="zh-CN" sz="2400" b="1" dirty="0">
                <a:solidFill>
                  <a:srgbClr val="0000FF"/>
                </a:solidFill>
                <a:latin typeface="Times New Roman" pitchFamily="18" charset="0"/>
                <a:ea typeface="楷体_GB2312" pitchFamily="49" charset="-122"/>
              </a:rPr>
              <a:t>]=t</a:t>
            </a:r>
          </a:p>
          <a:p>
            <a:pPr marL="419100" indent="-382588" algn="just">
              <a:lnSpc>
                <a:spcPct val="110000"/>
              </a:lnSpc>
              <a:spcBef>
                <a:spcPct val="20000"/>
              </a:spcBef>
              <a:buClr>
                <a:schemeClr val="accent1"/>
              </a:buClr>
              <a:buSzPct val="80000"/>
              <a:defRPr/>
            </a:pPr>
            <a:r>
              <a:rPr lang="zh-CN" altLang="en-US" sz="2400" b="1" dirty="0">
                <a:latin typeface="Times New Roman" pitchFamily="18" charset="0"/>
                <a:ea typeface="楷体_GB2312" pitchFamily="49" charset="-122"/>
              </a:rPr>
              <a:t>        则只要进行一次</a:t>
            </a:r>
            <a:r>
              <a:rPr lang="en-US" altLang="zh-CN" sz="2400" b="1" dirty="0">
                <a:latin typeface="Times New Roman" pitchFamily="18" charset="0"/>
                <a:ea typeface="楷体_GB2312" pitchFamily="49" charset="-122"/>
              </a:rPr>
              <a:t>a*b</a:t>
            </a:r>
            <a:r>
              <a:rPr lang="zh-CN" altLang="en-US" sz="2400" b="1" dirty="0">
                <a:latin typeface="Times New Roman" pitchFamily="18" charset="0"/>
                <a:ea typeface="楷体_GB2312" pitchFamily="49" charset="-122"/>
              </a:rPr>
              <a:t>的计算，大大缩短了运行时间，提高</a:t>
            </a:r>
          </a:p>
          <a:p>
            <a:pPr marL="419100" indent="-382588" algn="just">
              <a:lnSpc>
                <a:spcPct val="110000"/>
              </a:lnSpc>
              <a:spcBef>
                <a:spcPct val="20000"/>
              </a:spcBef>
              <a:buClr>
                <a:schemeClr val="accent1"/>
              </a:buClr>
              <a:buSzPct val="80000"/>
              <a:defRPr/>
            </a:pPr>
            <a:r>
              <a:rPr lang="zh-CN" altLang="en-US" sz="2400" b="1" dirty="0">
                <a:latin typeface="Times New Roman" pitchFamily="18" charset="0"/>
                <a:ea typeface="楷体_GB2312" pitchFamily="49" charset="-122"/>
              </a:rPr>
              <a:t>了运行速度。</a:t>
            </a:r>
          </a:p>
        </p:txBody>
      </p:sp>
      <p:grpSp>
        <p:nvGrpSpPr>
          <p:cNvPr id="57351" name="组合 8"/>
          <p:cNvGrpSpPr>
            <a:grpSpLocks/>
          </p:cNvGrpSpPr>
          <p:nvPr/>
        </p:nvGrpSpPr>
        <p:grpSpPr bwMode="auto">
          <a:xfrm>
            <a:off x="1524001" y="476250"/>
            <a:ext cx="5946775" cy="1022350"/>
            <a:chOff x="0" y="476672"/>
            <a:chExt cx="5946007" cy="1022350"/>
          </a:xfrm>
        </p:grpSpPr>
        <p:sp>
          <p:nvSpPr>
            <p:cNvPr id="57352"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735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1021292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5462">
                                            <p:txEl>
                                              <p:pRg st="0" end="0"/>
                                            </p:txEl>
                                          </p:spTgt>
                                        </p:tgtEl>
                                        <p:attrNameLst>
                                          <p:attrName>style.visibility</p:attrName>
                                        </p:attrNameLst>
                                      </p:cBhvr>
                                      <p:to>
                                        <p:strVal val="visible"/>
                                      </p:to>
                                    </p:set>
                                    <p:animEffect transition="in" filter="box(in)">
                                      <p:cBhvr>
                                        <p:cTn id="7" dur="500"/>
                                        <p:tgtEl>
                                          <p:spTgt spid="2754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5462">
                                            <p:txEl>
                                              <p:pRg st="1" end="1"/>
                                            </p:txEl>
                                          </p:spTgt>
                                        </p:tgtEl>
                                        <p:attrNameLst>
                                          <p:attrName>style.visibility</p:attrName>
                                        </p:attrNameLst>
                                      </p:cBhvr>
                                      <p:to>
                                        <p:strVal val="visible"/>
                                      </p:to>
                                    </p:set>
                                    <p:animEffect transition="in" filter="box(in)">
                                      <p:cBhvr>
                                        <p:cTn id="12" dur="500"/>
                                        <p:tgtEl>
                                          <p:spTgt spid="27546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5462">
                                            <p:txEl>
                                              <p:pRg st="2" end="2"/>
                                            </p:txEl>
                                          </p:spTgt>
                                        </p:tgtEl>
                                        <p:attrNameLst>
                                          <p:attrName>style.visibility</p:attrName>
                                        </p:attrNameLst>
                                      </p:cBhvr>
                                      <p:to>
                                        <p:strVal val="visible"/>
                                      </p:to>
                                    </p:set>
                                    <p:animEffect transition="in" filter="box(in)">
                                      <p:cBhvr>
                                        <p:cTn id="17" dur="500"/>
                                        <p:tgtEl>
                                          <p:spTgt spid="27546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75462">
                                            <p:txEl>
                                              <p:pRg st="3" end="3"/>
                                            </p:txEl>
                                          </p:spTgt>
                                        </p:tgtEl>
                                        <p:attrNameLst>
                                          <p:attrName>style.visibility</p:attrName>
                                        </p:attrNameLst>
                                      </p:cBhvr>
                                      <p:to>
                                        <p:strVal val="visible"/>
                                      </p:to>
                                    </p:set>
                                    <p:animEffect transition="in" filter="box(in)">
                                      <p:cBhvr>
                                        <p:cTn id="22" dur="500"/>
                                        <p:tgtEl>
                                          <p:spTgt spid="27546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75462">
                                            <p:txEl>
                                              <p:pRg st="4" end="4"/>
                                            </p:txEl>
                                          </p:spTgt>
                                        </p:tgtEl>
                                        <p:attrNameLst>
                                          <p:attrName>style.visibility</p:attrName>
                                        </p:attrNameLst>
                                      </p:cBhvr>
                                      <p:to>
                                        <p:strVal val="visible"/>
                                      </p:to>
                                    </p:set>
                                    <p:animEffect transition="in" filter="box(in)">
                                      <p:cBhvr>
                                        <p:cTn id="27" dur="500"/>
                                        <p:tgtEl>
                                          <p:spTgt spid="27546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75462">
                                            <p:txEl>
                                              <p:pRg st="5" end="5"/>
                                            </p:txEl>
                                          </p:spTgt>
                                        </p:tgtEl>
                                        <p:attrNameLst>
                                          <p:attrName>style.visibility</p:attrName>
                                        </p:attrNameLst>
                                      </p:cBhvr>
                                      <p:to>
                                        <p:strVal val="visible"/>
                                      </p:to>
                                    </p:set>
                                    <p:animEffect transition="in" filter="box(in)">
                                      <p:cBhvr>
                                        <p:cTn id="32" dur="500"/>
                                        <p:tgtEl>
                                          <p:spTgt spid="27546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75462">
                                            <p:txEl>
                                              <p:pRg st="6" end="6"/>
                                            </p:txEl>
                                          </p:spTgt>
                                        </p:tgtEl>
                                        <p:attrNameLst>
                                          <p:attrName>style.visibility</p:attrName>
                                        </p:attrNameLst>
                                      </p:cBhvr>
                                      <p:to>
                                        <p:strVal val="visible"/>
                                      </p:to>
                                    </p:set>
                                    <p:animEffect transition="in" filter="box(in)">
                                      <p:cBhvr>
                                        <p:cTn id="37" dur="500"/>
                                        <p:tgtEl>
                                          <p:spTgt spid="27546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75462">
                                            <p:txEl>
                                              <p:pRg st="7" end="7"/>
                                            </p:txEl>
                                          </p:spTgt>
                                        </p:tgtEl>
                                        <p:attrNameLst>
                                          <p:attrName>style.visibility</p:attrName>
                                        </p:attrNameLst>
                                      </p:cBhvr>
                                      <p:to>
                                        <p:strVal val="visible"/>
                                      </p:to>
                                    </p:set>
                                    <p:animEffect transition="in" filter="box(in)">
                                      <p:cBhvr>
                                        <p:cTn id="42" dur="500"/>
                                        <p:tgtEl>
                                          <p:spTgt spid="2754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8867264B-388B-4588-8061-5D5058F88AAA}"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8371"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4367A5D5-E12E-4366-8DF3-000132CC80FC}"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52</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76484" name="Rectangle 4"/>
          <p:cNvSpPr>
            <a:spLocks noChangeArrowheads="1"/>
          </p:cNvSpPr>
          <p:nvPr/>
        </p:nvSpPr>
        <p:spPr bwMode="auto">
          <a:xfrm>
            <a:off x="1919289" y="2276475"/>
            <a:ext cx="8569325" cy="1042988"/>
          </a:xfrm>
          <a:prstGeom prst="rect">
            <a:avLst/>
          </a:prstGeom>
          <a:noFill/>
          <a:ln w="9525">
            <a:noFill/>
            <a:miter lim="800000"/>
            <a:headEnd/>
            <a:tailEnd/>
          </a:ln>
          <a:effectLst/>
        </p:spPr>
        <p:txBody>
          <a:bodyPr>
            <a:spAutoFit/>
          </a:bodyPr>
          <a:lstStyle/>
          <a:p>
            <a:pPr eaLnBrk="1" hangingPunct="1">
              <a:lnSpc>
                <a:spcPct val="120000"/>
              </a:lnSpc>
              <a:defRPr/>
            </a:pP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6</a:t>
            </a: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、目标代码生成</a:t>
            </a:r>
          </a:p>
          <a:p>
            <a:pPr eaLnBrk="1" hangingPunct="1">
              <a:lnSpc>
                <a:spcPct val="120000"/>
              </a:lnSpc>
              <a:defRPr/>
            </a:pPr>
            <a:r>
              <a:rPr lang="zh-CN" altLang="en-US" sz="2400" b="1" dirty="0">
                <a:effectLst>
                  <a:outerShdw blurRad="38100" dist="38100" dir="2700000" algn="tl">
                    <a:srgbClr val="000000"/>
                  </a:outerShdw>
                </a:effectLst>
                <a:latin typeface="Times New Roman" pitchFamily="18" charset="0"/>
                <a:ea typeface="楷体_GB2312" pitchFamily="49" charset="-122"/>
                <a:sym typeface="Symbol" pitchFamily="18" charset="2"/>
              </a:rPr>
              <a:t>        </a:t>
            </a: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58373" name="Rectangle 5"/>
          <p:cNvSpPr>
            <a:spLocks/>
          </p:cNvSpPr>
          <p:nvPr/>
        </p:nvSpPr>
        <p:spPr bwMode="auto">
          <a:xfrm>
            <a:off x="1890713" y="2751138"/>
            <a:ext cx="8509000"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Font typeface="Arial" panose="020B0604020202020204" pitchFamily="34" charset="0"/>
              <a:buChar char="•"/>
              <a:tabLst>
                <a:tab pos="4214813" algn="l"/>
              </a:tabLst>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tabLst>
                <a:tab pos="4214813" algn="l"/>
              </a:tabLst>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tabLst>
                <a:tab pos="4214813" algn="l"/>
              </a:tabLst>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tabLst>
                <a:tab pos="4214813" algn="l"/>
              </a:tabLst>
              <a:defRPr sz="2000">
                <a:solidFill>
                  <a:schemeClr val="tx1"/>
                </a:solidFill>
                <a:latin typeface="华文细黑" panose="02010600040101010101" pitchFamily="2" charset="-122"/>
                <a:ea typeface="经典特宋简"/>
                <a:cs typeface="经典特宋简"/>
              </a:defRPr>
            </a:lvl9pPr>
          </a:lstStyle>
          <a:p>
            <a:pPr>
              <a:buClr>
                <a:schemeClr val="accent1"/>
              </a:buClr>
              <a:buSzPct val="80000"/>
              <a:buFont typeface="Wingdings 2" panose="05020102010507070707" pitchFamily="18" charset="2"/>
              <a:buNone/>
            </a:pPr>
            <a:endParaRPr lang="zh-CN" altLang="en-US" sz="1600">
              <a:solidFill>
                <a:srgbClr val="FFFF00"/>
              </a:solidFill>
              <a:latin typeface="Arial" panose="020B0604020202020204" pitchFamily="34" charset="0"/>
              <a:ea typeface="黑体" panose="02010609060101010101" pitchFamily="49" charset="-122"/>
            </a:endParaRPr>
          </a:p>
        </p:txBody>
      </p:sp>
      <p:sp>
        <p:nvSpPr>
          <p:cNvPr id="276486" name="Rectangle 6"/>
          <p:cNvSpPr>
            <a:spLocks/>
          </p:cNvSpPr>
          <p:nvPr/>
        </p:nvSpPr>
        <p:spPr bwMode="auto">
          <a:xfrm>
            <a:off x="1916114" y="2889251"/>
            <a:ext cx="84470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just" eaLnBrk="1" hangingPunct="1">
              <a:lnSpc>
                <a:spcPct val="130000"/>
              </a:lnSpc>
              <a:spcBef>
                <a:spcPct val="0"/>
              </a:spcBef>
              <a:buFontTx/>
              <a:buNone/>
            </a:pPr>
            <a:endParaRPr lang="zh-CN" altLang="en-US" sz="1400" b="1">
              <a:latin typeface="Arial" panose="020B0604020202020204" pitchFamily="34" charset="0"/>
              <a:ea typeface="楷体_GB2312" pitchFamily="49" charset="-122"/>
            </a:endParaRPr>
          </a:p>
          <a:p>
            <a:pPr algn="just" eaLnBrk="1" hangingPunct="1">
              <a:lnSpc>
                <a:spcPct val="130000"/>
              </a:lnSpc>
              <a:spcBef>
                <a:spcPct val="0"/>
              </a:spcBef>
              <a:buFontTx/>
              <a:buNone/>
            </a:pPr>
            <a:r>
              <a:rPr lang="zh-CN" altLang="en-US" sz="2800" b="1">
                <a:latin typeface="Arial" panose="020B0604020202020204" pitchFamily="34" charset="0"/>
                <a:ea typeface="楷体_GB2312" pitchFamily="49" charset="-122"/>
              </a:rPr>
              <a:t>       目标代码生成就是将中间语言代码转换成机器语</a:t>
            </a:r>
          </a:p>
          <a:p>
            <a:pPr algn="just" eaLnBrk="1" hangingPunct="1">
              <a:lnSpc>
                <a:spcPct val="130000"/>
              </a:lnSpc>
              <a:spcBef>
                <a:spcPct val="0"/>
              </a:spcBef>
              <a:buFontTx/>
              <a:buNone/>
            </a:pPr>
            <a:r>
              <a:rPr lang="zh-CN" altLang="en-US" sz="2800" b="1">
                <a:latin typeface="Arial" panose="020B0604020202020204" pitchFamily="34" charset="0"/>
                <a:ea typeface="楷体_GB2312" pitchFamily="49" charset="-122"/>
              </a:rPr>
              <a:t>言程序或汇编语言程序，最后完成翻译。</a:t>
            </a:r>
          </a:p>
        </p:txBody>
      </p:sp>
      <p:grpSp>
        <p:nvGrpSpPr>
          <p:cNvPr id="58375" name="组合 8"/>
          <p:cNvGrpSpPr>
            <a:grpSpLocks/>
          </p:cNvGrpSpPr>
          <p:nvPr/>
        </p:nvGrpSpPr>
        <p:grpSpPr bwMode="auto">
          <a:xfrm>
            <a:off x="1524001" y="476250"/>
            <a:ext cx="5946775" cy="1022350"/>
            <a:chOff x="0" y="476672"/>
            <a:chExt cx="5946007" cy="1022350"/>
          </a:xfrm>
        </p:grpSpPr>
        <p:sp>
          <p:nvSpPr>
            <p:cNvPr id="58376"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8377"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spTree>
    <p:extLst>
      <p:ext uri="{BB962C8B-B14F-4D97-AF65-F5344CB8AC3E}">
        <p14:creationId xmlns:p14="http://schemas.microsoft.com/office/powerpoint/2010/main" val="2239757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486">
                                            <p:txEl>
                                              <p:pRg st="1" end="1"/>
                                            </p:txEl>
                                          </p:spTgt>
                                        </p:tgtEl>
                                        <p:attrNameLst>
                                          <p:attrName>style.visibility</p:attrName>
                                        </p:attrNameLst>
                                      </p:cBhvr>
                                      <p:to>
                                        <p:strVal val="visible"/>
                                      </p:to>
                                    </p:set>
                                    <p:animEffect transition="in" filter="box(in)">
                                      <p:cBhvr>
                                        <p:cTn id="7" dur="500"/>
                                        <p:tgtEl>
                                          <p:spTgt spid="27648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6486">
                                            <p:txEl>
                                              <p:pRg st="2" end="2"/>
                                            </p:txEl>
                                          </p:spTgt>
                                        </p:tgtEl>
                                        <p:attrNameLst>
                                          <p:attrName>style.visibility</p:attrName>
                                        </p:attrNameLst>
                                      </p:cBhvr>
                                      <p:to>
                                        <p:strVal val="visible"/>
                                      </p:to>
                                    </p:set>
                                    <p:animEffect transition="in" filter="box(in)">
                                      <p:cBhvr>
                                        <p:cTn id="12" dur="500"/>
                                        <p:tgtEl>
                                          <p:spTgt spid="276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9"/>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E815C6DE-6467-42F6-912D-69B76853B161}"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59395" name="灯片编号占位符 1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9343CABF-2910-4036-9760-ECBAB897E311}"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53</a:t>
            </a:fld>
            <a:endParaRPr lang="zh-CN" altLang="en-US" sz="1200">
              <a:solidFill>
                <a:srgbClr val="898989"/>
              </a:solidFill>
              <a:latin typeface="华文细黑" panose="02010600040101010101" pitchFamily="2" charset="-122"/>
              <a:ea typeface="宋体" panose="02010600030101010101" pitchFamily="2" charset="-122"/>
            </a:endParaRPr>
          </a:p>
        </p:txBody>
      </p:sp>
      <p:grpSp>
        <p:nvGrpSpPr>
          <p:cNvPr id="59396" name="Group 7"/>
          <p:cNvGrpSpPr>
            <a:grpSpLocks/>
          </p:cNvGrpSpPr>
          <p:nvPr/>
        </p:nvGrpSpPr>
        <p:grpSpPr bwMode="auto">
          <a:xfrm>
            <a:off x="2279651" y="2420938"/>
            <a:ext cx="7142163" cy="3562350"/>
            <a:chOff x="551" y="1237"/>
            <a:chExt cx="4499" cy="2244"/>
          </a:xfrm>
        </p:grpSpPr>
        <p:sp>
          <p:nvSpPr>
            <p:cNvPr id="277512" name="Text Box 8"/>
            <p:cNvSpPr txBox="1">
              <a:spLocks noChangeArrowheads="1"/>
            </p:cNvSpPr>
            <p:nvPr/>
          </p:nvSpPr>
          <p:spPr bwMode="auto">
            <a:xfrm>
              <a:off x="551" y="2034"/>
              <a:ext cx="330" cy="646"/>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源程序</a:t>
              </a:r>
            </a:p>
          </p:txBody>
        </p:sp>
        <p:sp>
          <p:nvSpPr>
            <p:cNvPr id="277513" name="Text Box 9"/>
            <p:cNvSpPr txBox="1">
              <a:spLocks noChangeArrowheads="1"/>
            </p:cNvSpPr>
            <p:nvPr/>
          </p:nvSpPr>
          <p:spPr bwMode="auto">
            <a:xfrm>
              <a:off x="1111" y="1752"/>
              <a:ext cx="408" cy="122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词法分析程序</a:t>
              </a:r>
            </a:p>
          </p:txBody>
        </p:sp>
        <p:sp>
          <p:nvSpPr>
            <p:cNvPr id="277514" name="Text Box 10"/>
            <p:cNvSpPr txBox="1">
              <a:spLocks noChangeArrowheads="1"/>
            </p:cNvSpPr>
            <p:nvPr/>
          </p:nvSpPr>
          <p:spPr bwMode="auto">
            <a:xfrm>
              <a:off x="1700" y="1752"/>
              <a:ext cx="409" cy="122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语法分析程序</a:t>
              </a:r>
            </a:p>
          </p:txBody>
        </p:sp>
        <p:sp>
          <p:nvSpPr>
            <p:cNvPr id="277515" name="Text Box 11"/>
            <p:cNvSpPr txBox="1">
              <a:spLocks noChangeArrowheads="1"/>
            </p:cNvSpPr>
            <p:nvPr/>
          </p:nvSpPr>
          <p:spPr bwMode="auto">
            <a:xfrm>
              <a:off x="2289" y="1752"/>
              <a:ext cx="409" cy="122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语义分析程序</a:t>
              </a:r>
            </a:p>
          </p:txBody>
        </p:sp>
        <p:sp>
          <p:nvSpPr>
            <p:cNvPr id="277516" name="Text Box 12"/>
            <p:cNvSpPr txBox="1">
              <a:spLocks noChangeArrowheads="1"/>
            </p:cNvSpPr>
            <p:nvPr/>
          </p:nvSpPr>
          <p:spPr bwMode="auto">
            <a:xfrm>
              <a:off x="2888" y="1752"/>
              <a:ext cx="409" cy="122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中间代码生成</a:t>
              </a:r>
            </a:p>
          </p:txBody>
        </p:sp>
        <p:sp>
          <p:nvSpPr>
            <p:cNvPr id="277517" name="Text Box 13"/>
            <p:cNvSpPr txBox="1">
              <a:spLocks noChangeArrowheads="1"/>
            </p:cNvSpPr>
            <p:nvPr/>
          </p:nvSpPr>
          <p:spPr bwMode="auto">
            <a:xfrm>
              <a:off x="3487" y="1752"/>
              <a:ext cx="409" cy="122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代码优化程序</a:t>
              </a:r>
            </a:p>
          </p:txBody>
        </p:sp>
        <p:sp>
          <p:nvSpPr>
            <p:cNvPr id="277518" name="Text Box 14"/>
            <p:cNvSpPr txBox="1">
              <a:spLocks noChangeArrowheads="1"/>
            </p:cNvSpPr>
            <p:nvPr/>
          </p:nvSpPr>
          <p:spPr bwMode="auto">
            <a:xfrm>
              <a:off x="4099" y="1752"/>
              <a:ext cx="409" cy="122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目标代码生成</a:t>
              </a:r>
            </a:p>
          </p:txBody>
        </p:sp>
        <p:sp>
          <p:nvSpPr>
            <p:cNvPr id="277519" name="Text Box 15"/>
            <p:cNvSpPr txBox="1">
              <a:spLocks noChangeArrowheads="1"/>
            </p:cNvSpPr>
            <p:nvPr/>
          </p:nvSpPr>
          <p:spPr bwMode="auto">
            <a:xfrm>
              <a:off x="4728" y="1940"/>
              <a:ext cx="322" cy="838"/>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目标程序</a:t>
              </a:r>
            </a:p>
          </p:txBody>
        </p:sp>
        <p:sp>
          <p:nvSpPr>
            <p:cNvPr id="277520" name="Text Box 16"/>
            <p:cNvSpPr txBox="1">
              <a:spLocks noChangeArrowheads="1"/>
            </p:cNvSpPr>
            <p:nvPr/>
          </p:nvSpPr>
          <p:spPr bwMode="auto">
            <a:xfrm>
              <a:off x="1020" y="1237"/>
              <a:ext cx="3628" cy="26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信 息 表 管 理 程 序</a:t>
              </a:r>
            </a:p>
          </p:txBody>
        </p:sp>
        <p:sp>
          <p:nvSpPr>
            <p:cNvPr id="277521" name="Text Box 17"/>
            <p:cNvSpPr txBox="1">
              <a:spLocks noChangeArrowheads="1"/>
            </p:cNvSpPr>
            <p:nvPr/>
          </p:nvSpPr>
          <p:spPr bwMode="auto">
            <a:xfrm>
              <a:off x="1066" y="3219"/>
              <a:ext cx="3628" cy="262"/>
            </a:xfrm>
            <a:prstGeom prst="rect">
              <a:avLst/>
            </a:prstGeom>
            <a:noFill/>
            <a:ln w="19050" algn="ctr">
              <a:solidFill>
                <a:schemeClr val="tx1"/>
              </a:solidFill>
              <a:miter lim="800000"/>
              <a:headEnd/>
              <a:tailEnd/>
            </a:ln>
            <a:effectLst/>
          </p:spPr>
          <p:txBody>
            <a:bodyPr>
              <a:spAutoFit/>
            </a:bodyPr>
            <a:lstStyle/>
            <a:p>
              <a:pPr algn="ctr" eaLnBrk="1" fontAlgn="t" hangingPunct="1">
                <a:spcBef>
                  <a:spcPct val="50000"/>
                </a:spcBef>
                <a:defRPr/>
              </a:pPr>
              <a:r>
                <a:rPr lang="zh-CN" altLang="en-US" sz="2000" b="1">
                  <a:effectLst>
                    <a:outerShdw blurRad="38100" dist="38100" dir="2700000" algn="tl">
                      <a:srgbClr val="000000"/>
                    </a:outerShdw>
                  </a:effectLst>
                  <a:latin typeface="Tahoma" pitchFamily="34" charset="0"/>
                  <a:ea typeface="黑体" pitchFamily="49" charset="-122"/>
                </a:rPr>
                <a:t>错 误 检 查 和 处 理 程 序</a:t>
              </a:r>
            </a:p>
          </p:txBody>
        </p:sp>
        <p:sp>
          <p:nvSpPr>
            <p:cNvPr id="59412" name="Line 18"/>
            <p:cNvSpPr>
              <a:spLocks noChangeShapeType="1"/>
            </p:cNvSpPr>
            <p:nvPr/>
          </p:nvSpPr>
          <p:spPr bwMode="auto">
            <a:xfrm>
              <a:off x="1308" y="1497"/>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3" name="Line 19"/>
            <p:cNvSpPr>
              <a:spLocks noChangeShapeType="1"/>
            </p:cNvSpPr>
            <p:nvPr/>
          </p:nvSpPr>
          <p:spPr bwMode="auto">
            <a:xfrm>
              <a:off x="1903" y="1501"/>
              <a:ext cx="0" cy="254"/>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4" name="Line 20"/>
            <p:cNvSpPr>
              <a:spLocks noChangeShapeType="1"/>
            </p:cNvSpPr>
            <p:nvPr/>
          </p:nvSpPr>
          <p:spPr bwMode="auto">
            <a:xfrm>
              <a:off x="2488" y="1499"/>
              <a:ext cx="0" cy="256"/>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5" name="Line 21"/>
            <p:cNvSpPr>
              <a:spLocks noChangeShapeType="1"/>
            </p:cNvSpPr>
            <p:nvPr/>
          </p:nvSpPr>
          <p:spPr bwMode="auto">
            <a:xfrm>
              <a:off x="3093" y="1496"/>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6" name="Line 22"/>
            <p:cNvSpPr>
              <a:spLocks noChangeShapeType="1"/>
            </p:cNvSpPr>
            <p:nvPr/>
          </p:nvSpPr>
          <p:spPr bwMode="auto">
            <a:xfrm>
              <a:off x="3698" y="1500"/>
              <a:ext cx="0" cy="25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7" name="Line 23"/>
            <p:cNvSpPr>
              <a:spLocks noChangeShapeType="1"/>
            </p:cNvSpPr>
            <p:nvPr/>
          </p:nvSpPr>
          <p:spPr bwMode="auto">
            <a:xfrm>
              <a:off x="4297" y="1510"/>
              <a:ext cx="0" cy="24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8" name="Line 24"/>
            <p:cNvSpPr>
              <a:spLocks noChangeShapeType="1"/>
            </p:cNvSpPr>
            <p:nvPr/>
          </p:nvSpPr>
          <p:spPr bwMode="auto">
            <a:xfrm>
              <a:off x="1292" y="2433"/>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9" name="Line 25"/>
            <p:cNvSpPr>
              <a:spLocks noChangeShapeType="1"/>
            </p:cNvSpPr>
            <p:nvPr/>
          </p:nvSpPr>
          <p:spPr bwMode="auto">
            <a:xfrm>
              <a:off x="1927"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20" name="Line 26"/>
            <p:cNvSpPr>
              <a:spLocks noChangeShapeType="1"/>
            </p:cNvSpPr>
            <p:nvPr/>
          </p:nvSpPr>
          <p:spPr bwMode="auto">
            <a:xfrm>
              <a:off x="2472"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21" name="Line 27"/>
            <p:cNvSpPr>
              <a:spLocks noChangeShapeType="1"/>
            </p:cNvSpPr>
            <p:nvPr/>
          </p:nvSpPr>
          <p:spPr bwMode="auto">
            <a:xfrm>
              <a:off x="3107"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22" name="Line 28"/>
            <p:cNvSpPr>
              <a:spLocks noChangeShapeType="1"/>
            </p:cNvSpPr>
            <p:nvPr/>
          </p:nvSpPr>
          <p:spPr bwMode="auto">
            <a:xfrm>
              <a:off x="3742"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23" name="Line 29"/>
            <p:cNvSpPr>
              <a:spLocks noChangeShapeType="1"/>
            </p:cNvSpPr>
            <p:nvPr/>
          </p:nvSpPr>
          <p:spPr bwMode="auto">
            <a:xfrm>
              <a:off x="4377" y="2432"/>
              <a:ext cx="0" cy="3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cxnSp>
          <p:nvCxnSpPr>
            <p:cNvPr id="59424" name="AutoShape 30"/>
            <p:cNvCxnSpPr>
              <a:cxnSpLocks noChangeShapeType="1"/>
              <a:stCxn id="277513" idx="3"/>
              <a:endCxn id="277514" idx="1"/>
            </p:cNvCxnSpPr>
            <p:nvPr/>
          </p:nvCxnSpPr>
          <p:spPr bwMode="auto">
            <a:xfrm>
              <a:off x="1525" y="2363"/>
              <a:ext cx="169"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5" name="AutoShape 31"/>
            <p:cNvCxnSpPr>
              <a:cxnSpLocks noChangeShapeType="1"/>
              <a:stCxn id="277514" idx="3"/>
              <a:endCxn id="277515" idx="1"/>
            </p:cNvCxnSpPr>
            <p:nvPr/>
          </p:nvCxnSpPr>
          <p:spPr bwMode="auto">
            <a:xfrm>
              <a:off x="2115" y="2363"/>
              <a:ext cx="168"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6" name="AutoShape 32"/>
            <p:cNvCxnSpPr>
              <a:cxnSpLocks noChangeShapeType="1"/>
              <a:stCxn id="277515" idx="3"/>
              <a:endCxn id="277516" idx="1"/>
            </p:cNvCxnSpPr>
            <p:nvPr/>
          </p:nvCxnSpPr>
          <p:spPr bwMode="auto">
            <a:xfrm>
              <a:off x="2704" y="2363"/>
              <a:ext cx="178"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7" name="AutoShape 33"/>
            <p:cNvCxnSpPr>
              <a:cxnSpLocks noChangeShapeType="1"/>
              <a:stCxn id="277516" idx="3"/>
              <a:endCxn id="277517" idx="1"/>
            </p:cNvCxnSpPr>
            <p:nvPr/>
          </p:nvCxnSpPr>
          <p:spPr bwMode="auto">
            <a:xfrm>
              <a:off x="3303" y="2363"/>
              <a:ext cx="178"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8" name="AutoShape 34"/>
            <p:cNvCxnSpPr>
              <a:cxnSpLocks noChangeShapeType="1"/>
              <a:stCxn id="277517" idx="3"/>
              <a:endCxn id="277518" idx="1"/>
            </p:cNvCxnSpPr>
            <p:nvPr/>
          </p:nvCxnSpPr>
          <p:spPr bwMode="auto">
            <a:xfrm>
              <a:off x="3902" y="2363"/>
              <a:ext cx="191" cy="0"/>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29" name="AutoShape 35"/>
            <p:cNvCxnSpPr>
              <a:cxnSpLocks noChangeShapeType="1"/>
              <a:stCxn id="277518" idx="3"/>
              <a:endCxn id="277519" idx="1"/>
            </p:cNvCxnSpPr>
            <p:nvPr/>
          </p:nvCxnSpPr>
          <p:spPr bwMode="auto">
            <a:xfrm flipV="1">
              <a:off x="4514" y="2359"/>
              <a:ext cx="208" cy="4"/>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9430" name="AutoShape 36"/>
            <p:cNvCxnSpPr>
              <a:cxnSpLocks noChangeShapeType="1"/>
              <a:stCxn id="277512" idx="3"/>
              <a:endCxn id="277513" idx="1"/>
            </p:cNvCxnSpPr>
            <p:nvPr/>
          </p:nvCxnSpPr>
          <p:spPr bwMode="auto">
            <a:xfrm>
              <a:off x="887" y="2357"/>
              <a:ext cx="218" cy="6"/>
            </a:xfrm>
            <a:prstGeom prst="straightConnector1">
              <a:avLst/>
            </a:prstGeom>
            <a:noFill/>
            <a:ln w="31750">
              <a:solidFill>
                <a:schemeClr val="tx1"/>
              </a:solidFill>
              <a:round/>
              <a:headEnd/>
              <a:tailEnd type="stealth" w="lg" len="lg"/>
            </a:ln>
            <a:extLst>
              <a:ext uri="{909E8E84-426E-40DD-AFC4-6F175D3DCCD1}">
                <a14:hiddenFill xmlns:a14="http://schemas.microsoft.com/office/drawing/2010/main">
                  <a:noFill/>
                </a14:hiddenFill>
              </a:ext>
            </a:extLst>
          </p:spPr>
        </p:cxnSp>
        <p:sp>
          <p:nvSpPr>
            <p:cNvPr id="59431" name="Line 37"/>
            <p:cNvSpPr>
              <a:spLocks noChangeShapeType="1"/>
            </p:cNvSpPr>
            <p:nvPr/>
          </p:nvSpPr>
          <p:spPr bwMode="auto">
            <a:xfrm>
              <a:off x="1316" y="2961"/>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32" name="Line 38"/>
            <p:cNvSpPr>
              <a:spLocks noChangeShapeType="1"/>
            </p:cNvSpPr>
            <p:nvPr/>
          </p:nvSpPr>
          <p:spPr bwMode="auto">
            <a:xfrm>
              <a:off x="1911" y="2965"/>
              <a:ext cx="0" cy="254"/>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33" name="Line 39"/>
            <p:cNvSpPr>
              <a:spLocks noChangeShapeType="1"/>
            </p:cNvSpPr>
            <p:nvPr/>
          </p:nvSpPr>
          <p:spPr bwMode="auto">
            <a:xfrm>
              <a:off x="2496" y="2963"/>
              <a:ext cx="0" cy="256"/>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34" name="Line 40"/>
            <p:cNvSpPr>
              <a:spLocks noChangeShapeType="1"/>
            </p:cNvSpPr>
            <p:nvPr/>
          </p:nvSpPr>
          <p:spPr bwMode="auto">
            <a:xfrm>
              <a:off x="3101" y="2960"/>
              <a:ext cx="0" cy="259"/>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35" name="Line 41"/>
            <p:cNvSpPr>
              <a:spLocks noChangeShapeType="1"/>
            </p:cNvSpPr>
            <p:nvPr/>
          </p:nvSpPr>
          <p:spPr bwMode="auto">
            <a:xfrm>
              <a:off x="3706" y="2964"/>
              <a:ext cx="0" cy="25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36" name="Line 42"/>
            <p:cNvSpPr>
              <a:spLocks noChangeShapeType="1"/>
            </p:cNvSpPr>
            <p:nvPr/>
          </p:nvSpPr>
          <p:spPr bwMode="auto">
            <a:xfrm>
              <a:off x="4305" y="2974"/>
              <a:ext cx="0" cy="245"/>
            </a:xfrm>
            <a:prstGeom prst="line">
              <a:avLst/>
            </a:prstGeom>
            <a:noFill/>
            <a:ln w="317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547" name="Text Box 43"/>
          <p:cNvSpPr txBox="1">
            <a:spLocks noChangeArrowheads="1"/>
          </p:cNvSpPr>
          <p:nvPr/>
        </p:nvSpPr>
        <p:spPr bwMode="auto">
          <a:xfrm>
            <a:off x="2135188" y="1916113"/>
            <a:ext cx="5473700"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b="1" dirty="0">
                <a:solidFill>
                  <a:srgbClr val="0000FF"/>
                </a:solidFill>
                <a:effectLst>
                  <a:outerShdw blurRad="38100" dist="38100" dir="2700000" algn="tl">
                    <a:srgbClr val="000000"/>
                  </a:outerShdw>
                </a:effectLst>
                <a:latin typeface="Times New Roman" pitchFamily="18" charset="0"/>
                <a:ea typeface="楷体_GB2312" pitchFamily="49" charset="-122"/>
              </a:rPr>
              <a:t>整个编译过程如下图</a:t>
            </a:r>
            <a:r>
              <a:rPr lang="en-US" altLang="zh-CN" sz="2800" b="1" dirty="0">
                <a:solidFill>
                  <a:srgbClr val="0000FF"/>
                </a:solidFill>
                <a:effectLst>
                  <a:outerShdw blurRad="38100" dist="38100" dir="2700000" algn="tl">
                    <a:srgbClr val="000000"/>
                  </a:outerShdw>
                </a:effectLst>
                <a:latin typeface="Times New Roman" pitchFamily="18" charset="0"/>
                <a:ea typeface="楷体_GB2312" pitchFamily="49" charset="-122"/>
              </a:rPr>
              <a:t>——</a:t>
            </a:r>
          </a:p>
        </p:txBody>
      </p:sp>
      <p:grpSp>
        <p:nvGrpSpPr>
          <p:cNvPr id="59398" name="组合 42"/>
          <p:cNvGrpSpPr>
            <a:grpSpLocks/>
          </p:cNvGrpSpPr>
          <p:nvPr/>
        </p:nvGrpSpPr>
        <p:grpSpPr bwMode="auto">
          <a:xfrm>
            <a:off x="1524001" y="476250"/>
            <a:ext cx="5946775" cy="1022350"/>
            <a:chOff x="0" y="476672"/>
            <a:chExt cx="5946007" cy="1022350"/>
          </a:xfrm>
        </p:grpSpPr>
        <p:sp>
          <p:nvSpPr>
            <p:cNvPr id="59399" name="圆角矩形 4"/>
            <p:cNvSpPr>
              <a:spLocks noChangeArrowheads="1"/>
            </p:cNvSpPr>
            <p:nvPr/>
          </p:nvSpPr>
          <p:spPr bwMode="auto">
            <a:xfrm>
              <a:off x="468253" y="837035"/>
              <a:ext cx="5477754"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59400"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0" y="476672"/>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TextBox 5"/>
            <p:cNvSpPr txBox="1">
              <a:spLocks noChangeArrowheads="1"/>
            </p:cNvSpPr>
            <p:nvPr/>
          </p:nvSpPr>
          <p:spPr bwMode="auto">
            <a:xfrm>
              <a:off x="72570" y="836712"/>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grpSp>
      <p:pic>
        <p:nvPicPr>
          <p:cNvPr id="3" name="图片 2"/>
          <p:cNvPicPr>
            <a:picLocks noChangeAspect="1"/>
          </p:cNvPicPr>
          <p:nvPr/>
        </p:nvPicPr>
        <p:blipFill>
          <a:blip r:embed="rId3"/>
          <a:stretch>
            <a:fillRect/>
          </a:stretch>
        </p:blipFill>
        <p:spPr>
          <a:xfrm>
            <a:off x="9781563" y="1169288"/>
            <a:ext cx="891617" cy="746825"/>
          </a:xfrm>
          <a:prstGeom prst="rect">
            <a:avLst/>
          </a:prstGeom>
        </p:spPr>
      </p:pic>
      <p:pic>
        <p:nvPicPr>
          <p:cNvPr id="4" name="图片 3"/>
          <p:cNvPicPr>
            <a:picLocks noChangeAspect="1"/>
          </p:cNvPicPr>
          <p:nvPr/>
        </p:nvPicPr>
        <p:blipFill>
          <a:blip r:embed="rId4"/>
          <a:stretch>
            <a:fillRect/>
          </a:stretch>
        </p:blipFill>
        <p:spPr>
          <a:xfrm>
            <a:off x="9830558" y="5244084"/>
            <a:ext cx="944962" cy="739204"/>
          </a:xfrm>
          <a:prstGeom prst="rect">
            <a:avLst/>
          </a:prstGeom>
        </p:spPr>
      </p:pic>
    </p:spTree>
    <p:extLst>
      <p:ext uri="{BB962C8B-B14F-4D97-AF65-F5344CB8AC3E}">
        <p14:creationId xmlns:p14="http://schemas.microsoft.com/office/powerpoint/2010/main" val="78967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23" y="2649193"/>
            <a:ext cx="5317042"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圆角矩形 4"/>
          <p:cNvSpPr>
            <a:spLocks noChangeArrowheads="1"/>
          </p:cNvSpPr>
          <p:nvPr/>
        </p:nvSpPr>
        <p:spPr bwMode="auto">
          <a:xfrm>
            <a:off x="2089151" y="148431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r>
              <a:rPr lang="zh-CN" altLang="en-US" sz="1800">
                <a:solidFill>
                  <a:srgbClr val="FFFFFF"/>
                </a:solidFill>
                <a:latin typeface="Calibri" panose="020F0502020204030204" pitchFamily="34" charset="0"/>
                <a:ea typeface="宋体" panose="02010600030101010101" pitchFamily="2" charset="-122"/>
              </a:rPr>
              <a:t>编译过程简述</a:t>
            </a:r>
          </a:p>
        </p:txBody>
      </p:sp>
      <p:pic>
        <p:nvPicPr>
          <p:cNvPr id="60420" name="Picture 2" descr="C:\Documents and Settings\鱼不愚\桌面\3dicon1_zcool.com.cn [转换].png"/>
          <p:cNvPicPr>
            <a:picLocks noChangeAspect="1" noChangeArrowheads="1"/>
          </p:cNvPicPr>
          <p:nvPr/>
        </p:nvPicPr>
        <p:blipFill>
          <a:blip r:embed="rId3" cstate="print">
            <a:extLst>
              <a:ext uri="{28A0092B-C50C-407E-A947-70E740481C1C}">
                <a14:useLocalDpi xmlns:a14="http://schemas.microsoft.com/office/drawing/2010/main" val="0"/>
              </a:ext>
            </a:extLst>
          </a:blip>
          <a:srcRect l="38753" r="35728" b="62553"/>
          <a:stretch>
            <a:fillRect/>
          </a:stretch>
        </p:blipFill>
        <p:spPr bwMode="auto">
          <a:xfrm>
            <a:off x="1524000" y="97790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5"/>
          <p:cNvSpPr txBox="1">
            <a:spLocks noChangeArrowheads="1"/>
          </p:cNvSpPr>
          <p:nvPr/>
        </p:nvSpPr>
        <p:spPr bwMode="auto">
          <a:xfrm>
            <a:off x="1655764" y="139858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1.3</a:t>
            </a:r>
            <a:endParaRPr lang="zh-CN" altLang="en-US" sz="2400" b="1">
              <a:solidFill>
                <a:srgbClr val="0070C0"/>
              </a:solidFill>
              <a:latin typeface="Arial Black" panose="020B0A04020102020204" pitchFamily="34" charset="0"/>
              <a:ea typeface="ClassizismAntiqua"/>
              <a:cs typeface="ClassizismAntiqua"/>
            </a:endParaRPr>
          </a:p>
        </p:txBody>
      </p:sp>
      <p:pic>
        <p:nvPicPr>
          <p:cNvPr id="2" name="图片 1"/>
          <p:cNvPicPr>
            <a:picLocks noChangeAspect="1"/>
          </p:cNvPicPr>
          <p:nvPr/>
        </p:nvPicPr>
        <p:blipFill>
          <a:blip r:embed="rId4"/>
          <a:stretch>
            <a:fillRect/>
          </a:stretch>
        </p:blipFill>
        <p:spPr>
          <a:xfrm>
            <a:off x="6408923" y="2492376"/>
            <a:ext cx="5118059" cy="3034033"/>
          </a:xfrm>
          <a:prstGeom prst="rect">
            <a:avLst/>
          </a:prstGeom>
        </p:spPr>
      </p:pic>
      <p:sp>
        <p:nvSpPr>
          <p:cNvPr id="3" name="文本框 2"/>
          <p:cNvSpPr txBox="1"/>
          <p:nvPr/>
        </p:nvSpPr>
        <p:spPr>
          <a:xfrm>
            <a:off x="553823" y="5912427"/>
            <a:ext cx="7013791" cy="646331"/>
          </a:xfrm>
          <a:prstGeom prst="rect">
            <a:avLst/>
          </a:prstGeom>
          <a:noFill/>
        </p:spPr>
        <p:txBody>
          <a:bodyPr wrap="square" rtlCol="0">
            <a:spAutoFit/>
          </a:bodyPr>
          <a:lstStyle/>
          <a:p>
            <a:r>
              <a:rPr lang="en-US" altLang="zh-CN" dirty="0">
                <a:solidFill>
                  <a:srgbClr val="C00000"/>
                </a:solidFill>
              </a:rPr>
              <a:t>https://mooc.study.163.com/learn/1000002001?tid=1000003000#/learn/content?type=detail&amp;id=1000023011</a:t>
            </a:r>
            <a:endParaRPr lang="zh-CN" altLang="en-US" dirty="0">
              <a:solidFill>
                <a:srgbClr val="C00000"/>
              </a:solidFill>
            </a:endParaRPr>
          </a:p>
        </p:txBody>
      </p:sp>
    </p:spTree>
    <p:extLst>
      <p:ext uri="{BB962C8B-B14F-4D97-AF65-F5344CB8AC3E}">
        <p14:creationId xmlns:p14="http://schemas.microsoft.com/office/powerpoint/2010/main" val="3999364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55</a:t>
            </a:fld>
            <a:endParaRPr lang="zh-CN" altLang="en-US">
              <a:solidFill>
                <a:prstClr val="black">
                  <a:tint val="75000"/>
                </a:prstClr>
              </a:solidFill>
            </a:endParaRPr>
          </a:p>
        </p:txBody>
      </p:sp>
      <p:pic>
        <p:nvPicPr>
          <p:cNvPr id="3" name="图片 2"/>
          <p:cNvPicPr>
            <a:picLocks noChangeAspect="1"/>
          </p:cNvPicPr>
          <p:nvPr/>
        </p:nvPicPr>
        <p:blipFill>
          <a:blip r:embed="rId2"/>
          <a:stretch>
            <a:fillRect/>
          </a:stretch>
        </p:blipFill>
        <p:spPr>
          <a:xfrm>
            <a:off x="1427622" y="1180333"/>
            <a:ext cx="2042337" cy="1691787"/>
          </a:xfrm>
          <a:prstGeom prst="rect">
            <a:avLst/>
          </a:prstGeom>
        </p:spPr>
      </p:pic>
      <p:sp>
        <p:nvSpPr>
          <p:cNvPr id="4" name="矩形 3"/>
          <p:cNvSpPr/>
          <p:nvPr/>
        </p:nvSpPr>
        <p:spPr>
          <a:xfrm>
            <a:off x="5185421" y="1259670"/>
            <a:ext cx="1378904" cy="369332"/>
          </a:xfrm>
          <a:prstGeom prst="rect">
            <a:avLst/>
          </a:prstGeom>
        </p:spPr>
        <p:txBody>
          <a:bodyPr wrap="none">
            <a:spAutoFit/>
          </a:bodyPr>
          <a:lstStyle/>
          <a:p>
            <a:r>
              <a:rPr lang="en-US" altLang="zh-CN" b="1" dirty="0" smtClean="0">
                <a:solidFill>
                  <a:srgbClr val="0000FF"/>
                </a:solidFill>
                <a:latin typeface="Times New Roman" panose="02020603050405020304" pitchFamily="18" charset="0"/>
                <a:ea typeface="楷体_GB2312" pitchFamily="49" charset="-122"/>
              </a:rPr>
              <a:t>E∷=n| E+E</a:t>
            </a:r>
            <a:endParaRPr lang="zh-CN" altLang="en-US" dirty="0"/>
          </a:p>
        </p:txBody>
      </p:sp>
      <p:pic>
        <p:nvPicPr>
          <p:cNvPr id="5" name="图片 4"/>
          <p:cNvPicPr>
            <a:picLocks noChangeAspect="1"/>
          </p:cNvPicPr>
          <p:nvPr/>
        </p:nvPicPr>
        <p:blipFill>
          <a:blip r:embed="rId3"/>
          <a:stretch>
            <a:fillRect/>
          </a:stretch>
        </p:blipFill>
        <p:spPr>
          <a:xfrm>
            <a:off x="8945276" y="791679"/>
            <a:ext cx="983065" cy="777307"/>
          </a:xfrm>
          <a:prstGeom prst="rect">
            <a:avLst/>
          </a:prstGeom>
        </p:spPr>
      </p:pic>
      <p:pic>
        <p:nvPicPr>
          <p:cNvPr id="6" name="图片 5"/>
          <p:cNvPicPr>
            <a:picLocks noChangeAspect="1"/>
          </p:cNvPicPr>
          <p:nvPr/>
        </p:nvPicPr>
        <p:blipFill>
          <a:blip r:embed="rId4"/>
          <a:stretch>
            <a:fillRect/>
          </a:stretch>
        </p:blipFill>
        <p:spPr>
          <a:xfrm>
            <a:off x="8930034" y="2026226"/>
            <a:ext cx="998307" cy="762066"/>
          </a:xfrm>
          <a:prstGeom prst="rect">
            <a:avLst/>
          </a:prstGeom>
        </p:spPr>
      </p:pic>
      <p:pic>
        <p:nvPicPr>
          <p:cNvPr id="7" name="图片 6"/>
          <p:cNvPicPr>
            <a:picLocks noChangeAspect="1"/>
          </p:cNvPicPr>
          <p:nvPr/>
        </p:nvPicPr>
        <p:blipFill>
          <a:blip r:embed="rId5"/>
          <a:stretch>
            <a:fillRect/>
          </a:stretch>
        </p:blipFill>
        <p:spPr>
          <a:xfrm>
            <a:off x="7740494" y="1444336"/>
            <a:ext cx="929721" cy="731583"/>
          </a:xfrm>
          <a:prstGeom prst="rect">
            <a:avLst/>
          </a:prstGeom>
        </p:spPr>
      </p:pic>
    </p:spTree>
    <p:extLst>
      <p:ext uri="{BB962C8B-B14F-4D97-AF65-F5344CB8AC3E}">
        <p14:creationId xmlns:p14="http://schemas.microsoft.com/office/powerpoint/2010/main" val="21272561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56</a:t>
            </a:fld>
            <a:endParaRPr lang="zh-CN" altLang="en-US">
              <a:solidFill>
                <a:prstClr val="black">
                  <a:tint val="75000"/>
                </a:prstClr>
              </a:solidFill>
            </a:endParaRPr>
          </a:p>
        </p:txBody>
      </p:sp>
      <p:pic>
        <p:nvPicPr>
          <p:cNvPr id="3" name="图片 2"/>
          <p:cNvPicPr>
            <a:picLocks noChangeAspect="1"/>
          </p:cNvPicPr>
          <p:nvPr/>
        </p:nvPicPr>
        <p:blipFill>
          <a:blip r:embed="rId2"/>
          <a:stretch>
            <a:fillRect/>
          </a:stretch>
        </p:blipFill>
        <p:spPr>
          <a:xfrm>
            <a:off x="1829748" y="1265871"/>
            <a:ext cx="2110923" cy="2019475"/>
          </a:xfrm>
          <a:prstGeom prst="rect">
            <a:avLst/>
          </a:prstGeom>
        </p:spPr>
      </p:pic>
      <p:sp>
        <p:nvSpPr>
          <p:cNvPr id="4" name="矩形 3"/>
          <p:cNvSpPr/>
          <p:nvPr/>
        </p:nvSpPr>
        <p:spPr>
          <a:xfrm>
            <a:off x="5185420" y="1259670"/>
            <a:ext cx="3272779" cy="2031325"/>
          </a:xfrm>
          <a:prstGeom prst="rect">
            <a:avLst/>
          </a:prstGeom>
        </p:spPr>
        <p:txBody>
          <a:bodyPr wrap="square">
            <a:spAutoFit/>
          </a:bodyPr>
          <a:lstStyle/>
          <a:p>
            <a:r>
              <a:rPr lang="en-US" altLang="zh-CN" dirty="0" smtClean="0"/>
              <a:t>add()</a:t>
            </a:r>
          </a:p>
          <a:p>
            <a:r>
              <a:rPr lang="en-US" altLang="zh-CN" dirty="0" smtClean="0"/>
              <a:t>{</a:t>
            </a:r>
          </a:p>
          <a:p>
            <a:r>
              <a:rPr lang="en-US" altLang="zh-CN" dirty="0" smtClean="0"/>
              <a:t>     x=pop();</a:t>
            </a:r>
          </a:p>
          <a:p>
            <a:r>
              <a:rPr lang="en-US" altLang="zh-CN" dirty="0"/>
              <a:t> </a:t>
            </a:r>
            <a:r>
              <a:rPr lang="en-US" altLang="zh-CN" dirty="0" smtClean="0"/>
              <a:t>    y=pop();</a:t>
            </a:r>
          </a:p>
          <a:p>
            <a:r>
              <a:rPr lang="en-US" altLang="zh-CN" dirty="0"/>
              <a:t> </a:t>
            </a:r>
            <a:r>
              <a:rPr lang="en-US" altLang="zh-CN" dirty="0" smtClean="0"/>
              <a:t>    z=</a:t>
            </a:r>
            <a:r>
              <a:rPr lang="en-US" altLang="zh-CN" dirty="0" err="1" smtClean="0"/>
              <a:t>x+y</a:t>
            </a:r>
            <a:r>
              <a:rPr lang="en-US" altLang="zh-CN" dirty="0" smtClean="0"/>
              <a:t>;</a:t>
            </a:r>
          </a:p>
          <a:p>
            <a:r>
              <a:rPr lang="en-US" altLang="zh-CN" dirty="0"/>
              <a:t> </a:t>
            </a:r>
            <a:r>
              <a:rPr lang="en-US" altLang="zh-CN" dirty="0" smtClean="0"/>
              <a:t>    push z;</a:t>
            </a:r>
          </a:p>
          <a:p>
            <a:r>
              <a:rPr lang="en-US" altLang="zh-CN" dirty="0" smtClean="0"/>
              <a:t>}</a:t>
            </a:r>
            <a:endParaRPr lang="zh-CN" altLang="en-US" dirty="0"/>
          </a:p>
        </p:txBody>
      </p:sp>
    </p:spTree>
    <p:extLst>
      <p:ext uri="{BB962C8B-B14F-4D97-AF65-F5344CB8AC3E}">
        <p14:creationId xmlns:p14="http://schemas.microsoft.com/office/powerpoint/2010/main" val="400470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1"/>
          <p:cNvSpPr>
            <a:spLocks noChangeArrowheads="1"/>
          </p:cNvSpPr>
          <p:nvPr/>
        </p:nvSpPr>
        <p:spPr bwMode="auto">
          <a:xfrm>
            <a:off x="2135189" y="950914"/>
            <a:ext cx="7489825"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C9900"/>
                </a:solidFill>
              </a:rPr>
              <a:t> </a:t>
            </a:r>
            <a:r>
              <a:rPr lang="zh-CN" altLang="en-US" sz="2800" b="1"/>
              <a:t>三、趟程（遍）</a:t>
            </a:r>
          </a:p>
          <a:p>
            <a:pPr eaLnBrk="1" hangingPunct="1"/>
            <a:r>
              <a:rPr lang="zh-CN" altLang="en-US" b="1"/>
              <a:t>           </a:t>
            </a:r>
            <a:r>
              <a:rPr lang="en-US" altLang="zh-CN" b="1"/>
              <a:t>1. </a:t>
            </a:r>
            <a:r>
              <a:rPr lang="zh-CN" altLang="en-US" b="1"/>
              <a:t>定义</a:t>
            </a:r>
          </a:p>
          <a:p>
            <a:pPr eaLnBrk="1" hangingPunct="1"/>
            <a:r>
              <a:rPr lang="zh-CN" altLang="en-US" b="1"/>
              <a:t>        从头到尾扫描一遍源程序或等价源程序，并做有关加工处理，称</a:t>
            </a:r>
            <a:r>
              <a:rPr lang="zh-CN" altLang="en-US" b="1">
                <a:solidFill>
                  <a:srgbClr val="0000FF"/>
                </a:solidFill>
              </a:rPr>
              <a:t>趟程</a:t>
            </a:r>
            <a:r>
              <a:rPr lang="en-US" altLang="zh-CN" b="1">
                <a:solidFill>
                  <a:srgbClr val="0000FF"/>
                </a:solidFill>
              </a:rPr>
              <a:t>(</a:t>
            </a:r>
            <a:r>
              <a:rPr lang="zh-CN" altLang="en-US" b="1">
                <a:solidFill>
                  <a:srgbClr val="0000FF"/>
                </a:solidFill>
              </a:rPr>
              <a:t>遍</a:t>
            </a:r>
            <a:r>
              <a:rPr lang="en-US" altLang="zh-CN" b="1">
                <a:solidFill>
                  <a:srgbClr val="0000FF"/>
                </a:solidFill>
              </a:rPr>
              <a:t>) </a:t>
            </a:r>
            <a:r>
              <a:rPr lang="zh-CN" altLang="en-US" b="1"/>
              <a:t>。</a:t>
            </a:r>
          </a:p>
          <a:p>
            <a:pPr eaLnBrk="1" hangingPunct="1"/>
            <a:r>
              <a:rPr lang="zh-CN" altLang="en-US" b="1"/>
              <a:t>        每经过一趟源程序都要进行等价变换并更接近目标程序。如果通过对源程序一遍扫描直接生成目标代码程序，则说编译程序是</a:t>
            </a:r>
            <a:r>
              <a:rPr lang="zh-CN" altLang="en-US" b="1">
                <a:solidFill>
                  <a:srgbClr val="0000FF"/>
                </a:solidFill>
              </a:rPr>
              <a:t>单遍</a:t>
            </a:r>
            <a:r>
              <a:rPr lang="zh-CN" altLang="en-US" b="1"/>
              <a:t>的。</a:t>
            </a:r>
          </a:p>
          <a:p>
            <a:pPr eaLnBrk="1" hangingPunct="1"/>
            <a:r>
              <a:rPr lang="zh-CN" altLang="en-US" b="1"/>
              <a:t>       把源程序分为几遍来编译，每遍只完成编译程序中的一部分或几个部分工作，称为</a:t>
            </a:r>
            <a:r>
              <a:rPr lang="zh-CN" altLang="en-US" b="1">
                <a:solidFill>
                  <a:srgbClr val="0000FF"/>
                </a:solidFill>
              </a:rPr>
              <a:t>多遍</a:t>
            </a:r>
            <a:r>
              <a:rPr lang="zh-CN" altLang="en-US" b="1"/>
              <a:t>的。</a:t>
            </a:r>
          </a:p>
          <a:p>
            <a:pPr eaLnBrk="1" hangingPunct="1"/>
            <a:r>
              <a:rPr lang="zh-CN" altLang="en-US" b="1"/>
              <a:t>       比如第一遍进行词法、语法分析，检查语法错误；第二遍生成中间语言进行存储分配；第三遍生成可运行的目标程序。如：</a:t>
            </a:r>
            <a:r>
              <a:rPr lang="en-US" altLang="zh-CN" b="1"/>
              <a:t>IBM PC DOS  PASCAL</a:t>
            </a:r>
            <a:r>
              <a:rPr lang="zh-CN" altLang="en-US" b="1"/>
              <a:t>就是一个多遍扫描编译程序。</a:t>
            </a:r>
          </a:p>
          <a:p>
            <a:pPr eaLnBrk="1" hangingPunct="1"/>
            <a:r>
              <a:rPr lang="zh-CN" altLang="en-US" b="1"/>
              <a:t>       </a:t>
            </a:r>
            <a:endParaRPr lang="zh-CN" altLang="en-US"/>
          </a:p>
        </p:txBody>
      </p:sp>
    </p:spTree>
    <p:extLst>
      <p:ext uri="{BB962C8B-B14F-4D97-AF65-F5344CB8AC3E}">
        <p14:creationId xmlns:p14="http://schemas.microsoft.com/office/powerpoint/2010/main" val="3527259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359150" y="1412876"/>
            <a:ext cx="1079500" cy="360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3" name="Rectangle 3"/>
          <p:cNvSpPr>
            <a:spLocks noChangeArrowheads="1"/>
          </p:cNvSpPr>
          <p:nvPr/>
        </p:nvSpPr>
        <p:spPr bwMode="auto">
          <a:xfrm>
            <a:off x="5159375" y="1412876"/>
            <a:ext cx="1295400" cy="360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4" name="Rectangle 4"/>
          <p:cNvSpPr>
            <a:spLocks noChangeArrowheads="1"/>
          </p:cNvSpPr>
          <p:nvPr/>
        </p:nvSpPr>
        <p:spPr bwMode="auto">
          <a:xfrm>
            <a:off x="7102475" y="1412876"/>
            <a:ext cx="1081088" cy="360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5" name="Line 5"/>
          <p:cNvSpPr>
            <a:spLocks noChangeShapeType="1"/>
          </p:cNvSpPr>
          <p:nvPr/>
        </p:nvSpPr>
        <p:spPr bwMode="auto">
          <a:xfrm>
            <a:off x="4510088" y="155733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6"/>
          <p:cNvSpPr>
            <a:spLocks noChangeShapeType="1"/>
          </p:cNvSpPr>
          <p:nvPr/>
        </p:nvSpPr>
        <p:spPr bwMode="auto">
          <a:xfrm>
            <a:off x="6527800" y="1557338"/>
            <a:ext cx="5032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Rectangle 7"/>
          <p:cNvSpPr>
            <a:spLocks noChangeArrowheads="1"/>
          </p:cNvSpPr>
          <p:nvPr/>
        </p:nvSpPr>
        <p:spPr bwMode="auto">
          <a:xfrm>
            <a:off x="2640013" y="1412876"/>
            <a:ext cx="6985000"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zh-CN" altLang="en-US">
                <a:solidFill>
                  <a:schemeClr val="folHlink"/>
                </a:solidFill>
                <a:latin typeface="Arial" panose="020B0604020202020204" pitchFamily="34" charset="0"/>
                <a:ea typeface="宋体" panose="02010600030101010101" pitchFamily="2" charset="-122"/>
              </a:rPr>
              <a:t>                       </a:t>
            </a:r>
          </a:p>
          <a:p>
            <a:pPr eaLnBrk="1" hangingPunct="1">
              <a:spcBef>
                <a:spcPct val="0"/>
              </a:spcBef>
              <a:buFontTx/>
              <a:buNone/>
            </a:pPr>
            <a:r>
              <a:rPr lang="zh-CN" altLang="en-US">
                <a:solidFill>
                  <a:srgbClr val="0000FF"/>
                </a:solidFill>
                <a:latin typeface="Arial" panose="020B0604020202020204" pitchFamily="34" charset="0"/>
                <a:ea typeface="宋体" panose="02010600030101010101" pitchFamily="2" charset="-122"/>
              </a:rPr>
              <a:t>                               </a:t>
            </a:r>
            <a:r>
              <a:rPr lang="zh-CN" altLang="en-US" b="1">
                <a:solidFill>
                  <a:srgbClr val="0000FF"/>
                </a:solidFill>
                <a:latin typeface="Arial" panose="020B0604020202020204" pitchFamily="34" charset="0"/>
                <a:ea typeface="宋体" panose="02010600030101010101" pitchFamily="2" charset="-122"/>
              </a:rPr>
              <a:t>一遍扫描编译程序</a:t>
            </a:r>
          </a:p>
          <a:p>
            <a:pPr eaLnBrk="1" hangingPunct="1">
              <a:spcBef>
                <a:spcPct val="0"/>
              </a:spcBef>
              <a:buFontTx/>
              <a:buNone/>
            </a:pPr>
            <a:endParaRPr lang="zh-CN" altLang="en-US">
              <a:latin typeface="Arial" panose="020B0604020202020204" pitchFamily="34" charset="0"/>
              <a:ea typeface="宋体" panose="02010600030101010101" pitchFamily="2" charset="-122"/>
            </a:endParaRPr>
          </a:p>
          <a:p>
            <a:pPr eaLnBrk="1" hangingPunct="1">
              <a:spcBef>
                <a:spcPct val="0"/>
              </a:spcBef>
              <a:buFontTx/>
              <a:buNone/>
            </a:pPr>
            <a:endParaRPr lang="zh-CN" altLang="en-US">
              <a:latin typeface="Arial" panose="020B0604020202020204" pitchFamily="34" charset="0"/>
              <a:ea typeface="宋体" panose="02010600030101010101" pitchFamily="2" charset="-122"/>
            </a:endParaRPr>
          </a:p>
          <a:p>
            <a:pPr eaLnBrk="1" hangingPunct="1">
              <a:spcBef>
                <a:spcPct val="0"/>
              </a:spcBef>
              <a:buFontTx/>
              <a:buNone/>
            </a:pPr>
            <a:endParaRPr lang="zh-CN" altLang="en-US">
              <a:latin typeface="Arial" panose="020B0604020202020204" pitchFamily="34" charset="0"/>
              <a:ea typeface="宋体" panose="02010600030101010101" pitchFamily="2" charset="-122"/>
            </a:endParaRPr>
          </a:p>
          <a:p>
            <a:pPr eaLnBrk="1" hangingPunct="1">
              <a:spcBef>
                <a:spcPct val="0"/>
              </a:spcBef>
              <a:buFontTx/>
              <a:buNone/>
            </a:pPr>
            <a:r>
              <a:rPr lang="zh-CN" altLang="en-US">
                <a:latin typeface="Arial" panose="020B0604020202020204" pitchFamily="34" charset="0"/>
                <a:ea typeface="宋体" panose="02010600030101010101" pitchFamily="2" charset="-122"/>
              </a:rPr>
              <a:t>  </a:t>
            </a:r>
            <a:r>
              <a:rPr lang="zh-CN" altLang="en-US" b="1">
                <a:latin typeface="Arial" panose="020B0604020202020204" pitchFamily="34" charset="0"/>
                <a:ea typeface="宋体" panose="02010600030101010101" pitchFamily="2" charset="-122"/>
              </a:rPr>
              <a:t>源程序         第一遍扫描程序       中间语言</a:t>
            </a:r>
            <a:r>
              <a:rPr lang="en-US" altLang="zh-CN" b="1">
                <a:latin typeface="Arial" panose="020B0604020202020204" pitchFamily="34" charset="0"/>
                <a:ea typeface="宋体" panose="02010600030101010101" pitchFamily="2" charset="-122"/>
              </a:rPr>
              <a:t>1        ····</a:t>
            </a:r>
            <a:endParaRPr lang="en-US" altLang="en-US" b="1">
              <a:latin typeface="Arial" panose="020B0604020202020204" pitchFamily="34" charset="0"/>
              <a:ea typeface="宋体" panose="02010600030101010101" pitchFamily="2" charset="-122"/>
            </a:endParaRPr>
          </a:p>
          <a:p>
            <a:pPr eaLnBrk="1" hangingPunct="1">
              <a:spcBef>
                <a:spcPct val="0"/>
              </a:spcBef>
              <a:buFontTx/>
              <a:buNone/>
            </a:pPr>
            <a:r>
              <a:rPr lang="en-US" altLang="zh-CN">
                <a:latin typeface="Arial" panose="020B0604020202020204" pitchFamily="34" charset="0"/>
                <a:ea typeface="宋体" panose="02010600030101010101" pitchFamily="2" charset="-122"/>
              </a:rPr>
              <a:t>       </a:t>
            </a:r>
          </a:p>
          <a:p>
            <a:pPr eaLnBrk="1" hangingPunct="1">
              <a:spcBef>
                <a:spcPct val="0"/>
              </a:spcBef>
              <a:buFontTx/>
              <a:buNone/>
            </a:pPr>
            <a:r>
              <a:rPr lang="en-US" altLang="zh-CN">
                <a:latin typeface="Arial" panose="020B0604020202020204" pitchFamily="34" charset="0"/>
                <a:ea typeface="宋体" panose="02010600030101010101" pitchFamily="2" charset="-122"/>
              </a:rPr>
              <a:t>        </a:t>
            </a:r>
          </a:p>
          <a:p>
            <a:pPr eaLnBrk="1" hangingPunct="1">
              <a:spcBef>
                <a:spcPct val="0"/>
              </a:spcBef>
              <a:buFontTx/>
              <a:buNone/>
            </a:pP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                              </a:t>
            </a:r>
          </a:p>
          <a:p>
            <a:pPr eaLnBrk="1" hangingPunct="1">
              <a:spcBef>
                <a:spcPct val="0"/>
              </a:spcBef>
              <a:buFontTx/>
              <a:buNone/>
            </a:pPr>
            <a:r>
              <a:rPr lang="zh-CN" altLang="en-US">
                <a:latin typeface="Arial" panose="020B0604020202020204" pitchFamily="34" charset="0"/>
                <a:ea typeface="宋体" panose="02010600030101010101" pitchFamily="2" charset="-122"/>
              </a:rPr>
              <a:t>                                </a:t>
            </a:r>
            <a:r>
              <a:rPr lang="zh-CN" altLang="en-US" b="1">
                <a:solidFill>
                  <a:srgbClr val="0000FF"/>
                </a:solidFill>
                <a:latin typeface="Arial" panose="020B0604020202020204" pitchFamily="34" charset="0"/>
                <a:ea typeface="宋体" panose="02010600030101010101" pitchFamily="2" charset="-122"/>
              </a:rPr>
              <a:t>多遍扫描编译程序</a:t>
            </a:r>
          </a:p>
          <a:p>
            <a:pPr eaLnBrk="1" hangingPunct="1">
              <a:spcBef>
                <a:spcPct val="0"/>
              </a:spcBef>
              <a:buFontTx/>
              <a:buNone/>
            </a:pPr>
            <a:r>
              <a:rPr lang="zh-CN" altLang="en-US" b="1">
                <a:solidFill>
                  <a:schemeClr val="folHlink"/>
                </a:solidFill>
                <a:latin typeface="Arial" panose="020B0604020202020204" pitchFamily="34" charset="0"/>
                <a:ea typeface="宋体" panose="02010600030101010101" pitchFamily="2" charset="-122"/>
              </a:rPr>
              <a:t>     </a:t>
            </a:r>
          </a:p>
          <a:p>
            <a:pPr eaLnBrk="1" hangingPunct="1">
              <a:spcBef>
                <a:spcPct val="0"/>
              </a:spcBef>
              <a:buFontTx/>
              <a:buNone/>
            </a:pPr>
            <a:r>
              <a:rPr lang="zh-CN" altLang="en-US" b="1">
                <a:solidFill>
                  <a:schemeClr val="folHlink"/>
                </a:solidFill>
                <a:latin typeface="Arial" panose="020B0604020202020204" pitchFamily="34" charset="0"/>
                <a:ea typeface="宋体" panose="02010600030101010101" pitchFamily="2" charset="-122"/>
              </a:rPr>
              <a:t>     </a:t>
            </a:r>
            <a:r>
              <a:rPr lang="zh-CN" altLang="en-US" b="1">
                <a:solidFill>
                  <a:schemeClr val="hlink"/>
                </a:solidFill>
                <a:latin typeface="Arial" panose="020B0604020202020204" pitchFamily="34" charset="0"/>
                <a:ea typeface="宋体" panose="02010600030101010101" pitchFamily="2" charset="-122"/>
              </a:rPr>
              <a:t>优点：加工充分；出错处理细致；目标程序质量高</a:t>
            </a:r>
          </a:p>
          <a:p>
            <a:pPr eaLnBrk="1" hangingPunct="1">
              <a:spcBef>
                <a:spcPct val="0"/>
              </a:spcBef>
              <a:buFontTx/>
              <a:buNone/>
            </a:pPr>
            <a:r>
              <a:rPr lang="zh-CN" altLang="en-US" b="1">
                <a:solidFill>
                  <a:schemeClr val="hlink"/>
                </a:solidFill>
                <a:latin typeface="Arial" panose="020B0604020202020204" pitchFamily="34" charset="0"/>
                <a:ea typeface="宋体" panose="02010600030101010101" pitchFamily="2" charset="-122"/>
              </a:rPr>
              <a:t>     缺点：编译时间长，开销大</a:t>
            </a:r>
          </a:p>
        </p:txBody>
      </p:sp>
      <p:grpSp>
        <p:nvGrpSpPr>
          <p:cNvPr id="8" name="Group 8"/>
          <p:cNvGrpSpPr>
            <a:grpSpLocks/>
          </p:cNvGrpSpPr>
          <p:nvPr/>
        </p:nvGrpSpPr>
        <p:grpSpPr bwMode="auto">
          <a:xfrm>
            <a:off x="2711451" y="2997200"/>
            <a:ext cx="6697663" cy="1079500"/>
            <a:chOff x="748" y="2433"/>
            <a:chExt cx="4219" cy="680"/>
          </a:xfrm>
        </p:grpSpPr>
        <p:sp>
          <p:nvSpPr>
            <p:cNvPr id="62476" name="Rectangle 9"/>
            <p:cNvSpPr>
              <a:spLocks noChangeArrowheads="1"/>
            </p:cNvSpPr>
            <p:nvPr/>
          </p:nvSpPr>
          <p:spPr bwMode="auto">
            <a:xfrm>
              <a:off x="793" y="2433"/>
              <a:ext cx="636" cy="18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62477" name="Rectangle 10"/>
            <p:cNvSpPr>
              <a:spLocks noChangeArrowheads="1"/>
            </p:cNvSpPr>
            <p:nvPr/>
          </p:nvSpPr>
          <p:spPr bwMode="auto">
            <a:xfrm>
              <a:off x="1701" y="2433"/>
              <a:ext cx="1179" cy="18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62478" name="Rectangle 11"/>
            <p:cNvSpPr>
              <a:spLocks noChangeArrowheads="1"/>
            </p:cNvSpPr>
            <p:nvPr/>
          </p:nvSpPr>
          <p:spPr bwMode="auto">
            <a:xfrm>
              <a:off x="3152" y="2433"/>
              <a:ext cx="817" cy="18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62479" name="Line 12"/>
            <p:cNvSpPr>
              <a:spLocks noChangeShapeType="1"/>
            </p:cNvSpPr>
            <p:nvPr/>
          </p:nvSpPr>
          <p:spPr bwMode="auto">
            <a:xfrm>
              <a:off x="1474" y="2523"/>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0" name="Line 13"/>
            <p:cNvSpPr>
              <a:spLocks noChangeShapeType="1"/>
            </p:cNvSpPr>
            <p:nvPr/>
          </p:nvSpPr>
          <p:spPr bwMode="auto">
            <a:xfrm>
              <a:off x="2925" y="2523"/>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1" name="Line 14"/>
            <p:cNvSpPr>
              <a:spLocks noChangeShapeType="1"/>
            </p:cNvSpPr>
            <p:nvPr/>
          </p:nvSpPr>
          <p:spPr bwMode="auto">
            <a:xfrm>
              <a:off x="4014" y="2523"/>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2" name="Line 15"/>
            <p:cNvSpPr>
              <a:spLocks noChangeShapeType="1"/>
            </p:cNvSpPr>
            <p:nvPr/>
          </p:nvSpPr>
          <p:spPr bwMode="auto">
            <a:xfrm>
              <a:off x="4558" y="2523"/>
              <a:ext cx="40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3" name="Rectangle 16"/>
            <p:cNvSpPr>
              <a:spLocks noChangeArrowheads="1"/>
            </p:cNvSpPr>
            <p:nvPr/>
          </p:nvSpPr>
          <p:spPr bwMode="auto">
            <a:xfrm>
              <a:off x="1202" y="2886"/>
              <a:ext cx="907" cy="22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62484" name="Rectangle 17"/>
            <p:cNvSpPr>
              <a:spLocks noChangeArrowheads="1"/>
            </p:cNvSpPr>
            <p:nvPr/>
          </p:nvSpPr>
          <p:spPr bwMode="auto">
            <a:xfrm>
              <a:off x="2517" y="2885"/>
              <a:ext cx="1225" cy="22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62485" name="Rectangle 18"/>
            <p:cNvSpPr>
              <a:spLocks noChangeArrowheads="1"/>
            </p:cNvSpPr>
            <p:nvPr/>
          </p:nvSpPr>
          <p:spPr bwMode="auto">
            <a:xfrm>
              <a:off x="4059" y="2886"/>
              <a:ext cx="681" cy="22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62486" name="Line 19"/>
            <p:cNvSpPr>
              <a:spLocks noChangeShapeType="1"/>
            </p:cNvSpPr>
            <p:nvPr/>
          </p:nvSpPr>
          <p:spPr bwMode="auto">
            <a:xfrm>
              <a:off x="748" y="2976"/>
              <a:ext cx="40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7" name="Line 20"/>
            <p:cNvSpPr>
              <a:spLocks noChangeShapeType="1"/>
            </p:cNvSpPr>
            <p:nvPr/>
          </p:nvSpPr>
          <p:spPr bwMode="auto">
            <a:xfrm>
              <a:off x="2154" y="2976"/>
              <a:ext cx="2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88" name="Line 21"/>
            <p:cNvSpPr>
              <a:spLocks noChangeShapeType="1"/>
            </p:cNvSpPr>
            <p:nvPr/>
          </p:nvSpPr>
          <p:spPr bwMode="auto">
            <a:xfrm>
              <a:off x="3787" y="2976"/>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 name="Rectangle 22"/>
          <p:cNvSpPr>
            <a:spLocks noChangeArrowheads="1"/>
          </p:cNvSpPr>
          <p:nvPr/>
        </p:nvSpPr>
        <p:spPr bwMode="auto">
          <a:xfrm>
            <a:off x="3503614" y="3716338"/>
            <a:ext cx="5540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zh-CN" altLang="en-US" sz="1800" b="1">
                <a:latin typeface="Arial" panose="020B0604020202020204" pitchFamily="34" charset="0"/>
                <a:ea typeface="宋体" panose="02010600030101010101" pitchFamily="2" charset="-122"/>
              </a:rPr>
              <a:t>中间语言</a:t>
            </a:r>
            <a:r>
              <a:rPr lang="en-US" altLang="zh-CN" sz="1800" b="1">
                <a:latin typeface="Arial" panose="020B0604020202020204" pitchFamily="34" charset="0"/>
                <a:ea typeface="宋体" panose="02010600030101010101" pitchFamily="2" charset="-122"/>
              </a:rPr>
              <a:t>n-1               </a:t>
            </a:r>
            <a:r>
              <a:rPr lang="zh-CN" altLang="en-US" sz="1800" b="1">
                <a:latin typeface="Arial" panose="020B0604020202020204" pitchFamily="34" charset="0"/>
                <a:ea typeface="宋体" panose="02010600030101010101" pitchFamily="2" charset="-122"/>
              </a:rPr>
              <a:t>第</a:t>
            </a:r>
            <a:r>
              <a:rPr lang="en-US" altLang="zh-CN" sz="1800" b="1">
                <a:latin typeface="Arial" panose="020B0604020202020204" pitchFamily="34" charset="0"/>
                <a:ea typeface="宋体" panose="02010600030101010101" pitchFamily="2" charset="-122"/>
              </a:rPr>
              <a:t>n</a:t>
            </a:r>
            <a:r>
              <a:rPr lang="zh-CN" altLang="en-US" sz="1800" b="1">
                <a:latin typeface="Arial" panose="020B0604020202020204" pitchFamily="34" charset="0"/>
                <a:ea typeface="宋体" panose="02010600030101010101" pitchFamily="2" charset="-122"/>
              </a:rPr>
              <a:t>趟扫描程序           目标程序</a:t>
            </a:r>
          </a:p>
        </p:txBody>
      </p:sp>
      <p:sp>
        <p:nvSpPr>
          <p:cNvPr id="23" name="Rectangle 23"/>
          <p:cNvSpPr>
            <a:spLocks noChangeArrowheads="1"/>
          </p:cNvSpPr>
          <p:nvPr/>
        </p:nvSpPr>
        <p:spPr bwMode="auto">
          <a:xfrm>
            <a:off x="3575051" y="1412876"/>
            <a:ext cx="4621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buClr>
                <a:schemeClr val="folHlink"/>
              </a:buClr>
              <a:buSzPct val="60000"/>
              <a:buFont typeface="Wingdings" panose="05000000000000000000" pitchFamily="2" charset="2"/>
              <a:buNone/>
            </a:pPr>
            <a:r>
              <a:rPr lang="zh-CN" altLang="en-US" sz="1800" b="1">
                <a:latin typeface="Arial" panose="020B0604020202020204" pitchFamily="34" charset="0"/>
                <a:ea typeface="宋体" panose="02010600030101010101" pitchFamily="2" charset="-122"/>
              </a:rPr>
              <a:t>源程序                编译程序              目标程序</a:t>
            </a:r>
          </a:p>
        </p:txBody>
      </p:sp>
      <p:sp>
        <p:nvSpPr>
          <p:cNvPr id="24" name="AutoShape 24"/>
          <p:cNvSpPr>
            <a:spLocks noChangeArrowheads="1"/>
          </p:cNvSpPr>
          <p:nvPr/>
        </p:nvSpPr>
        <p:spPr bwMode="auto">
          <a:xfrm>
            <a:off x="8328025" y="1125538"/>
            <a:ext cx="2179638" cy="1371600"/>
          </a:xfrm>
          <a:prstGeom prst="wedgeRoundRectCallout">
            <a:avLst>
              <a:gd name="adj1" fmla="val -131935"/>
              <a:gd name="adj2" fmla="val 174537"/>
              <a:gd name="adj3" fmla="val 16667"/>
            </a:avLst>
          </a:prstGeom>
          <a:solidFill>
            <a:srgbClr val="FFFF00"/>
          </a:solidFill>
          <a:ln w="9525" algn="ctr">
            <a:solidFill>
              <a:schemeClr val="tx1"/>
            </a:solidFill>
            <a:miter lim="800000"/>
            <a:headEnd/>
            <a:tailEnd/>
          </a:ln>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fontAlgn="t" hangingPunct="1">
              <a:spcBef>
                <a:spcPct val="0"/>
              </a:spcBef>
              <a:buFontTx/>
              <a:buNone/>
            </a:pPr>
            <a:r>
              <a:rPr lang="zh-CN" altLang="en-US" sz="1800" b="1">
                <a:solidFill>
                  <a:srgbClr val="0000FF"/>
                </a:solidFill>
                <a:latin typeface="Tahoma" panose="020B0604030504040204" pitchFamily="34" charset="0"/>
                <a:ea typeface="宋体" panose="02010600030101010101" pitchFamily="2" charset="-122"/>
              </a:rPr>
              <a:t>多遍扫描的优点弥补了单遍的缺点，单遍却避免了多遍的缺点</a:t>
            </a:r>
          </a:p>
        </p:txBody>
      </p:sp>
    </p:spTree>
    <p:extLst>
      <p:ext uri="{BB962C8B-B14F-4D97-AF65-F5344CB8AC3E}">
        <p14:creationId xmlns:p14="http://schemas.microsoft.com/office/powerpoint/2010/main" val="3295515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lide(fromBottom)">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1+#ppt_w/2"/>
                                          </p:val>
                                        </p:tav>
                                        <p:tav tm="100000">
                                          <p:val>
                                            <p:strVal val="#ppt_x"/>
                                          </p:val>
                                        </p:tav>
                                      </p:tavLst>
                                    </p:anim>
                                    <p:anim calcmode="lin" valueType="num">
                                      <p:cBhvr additive="base">
                                        <p:cTn id="43"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22" grpId="0"/>
      <p:bldP spid="23" grpId="0"/>
      <p:bldP spid="24"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95551" y="981076"/>
            <a:ext cx="66960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800" b="1">
                <a:solidFill>
                  <a:schemeClr val="folHlink"/>
                </a:solidFill>
                <a:latin typeface="Arial" panose="020B0604020202020204" pitchFamily="34" charset="0"/>
                <a:ea typeface="宋体" panose="02010600030101010101" pitchFamily="2" charset="-122"/>
              </a:rPr>
              <a:t>2.</a:t>
            </a:r>
            <a:r>
              <a:rPr lang="zh-CN" altLang="en-US" sz="2800" b="1">
                <a:solidFill>
                  <a:schemeClr val="folHlink"/>
                </a:solidFill>
                <a:latin typeface="Arial" panose="020B0604020202020204" pitchFamily="34" charset="0"/>
                <a:ea typeface="宋体" panose="02010600030101010101" pitchFamily="2" charset="-122"/>
              </a:rPr>
              <a:t>决定趟程的因素</a:t>
            </a:r>
          </a:p>
          <a:p>
            <a:pPr eaLnBrk="1" hangingPunct="1">
              <a:spcBef>
                <a:spcPct val="0"/>
              </a:spcBef>
              <a:buFontTx/>
              <a:buNone/>
            </a:pPr>
            <a:endParaRPr lang="zh-CN" altLang="en-US" sz="2400" b="1">
              <a:latin typeface="Arial" panose="020B0604020202020204" pitchFamily="34" charset="0"/>
              <a:ea typeface="宋体" panose="02010600030101010101" pitchFamily="2" charset="-122"/>
            </a:endParaRPr>
          </a:p>
          <a:p>
            <a:pPr eaLnBrk="1" hangingPunct="1">
              <a:spcBef>
                <a:spcPct val="0"/>
              </a:spcBef>
              <a:buFontTx/>
              <a:buNone/>
            </a:pP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1</a:t>
            </a:r>
            <a:r>
              <a:rPr lang="zh-CN" altLang="en-US" sz="2400" b="1">
                <a:latin typeface="Arial" panose="020B0604020202020204" pitchFamily="34" charset="0"/>
                <a:ea typeface="宋体" panose="02010600030101010101" pitchFamily="2" charset="-122"/>
              </a:rPr>
              <a:t>）计算机存贮容量大小；</a:t>
            </a:r>
          </a:p>
          <a:p>
            <a:pPr eaLnBrk="1" hangingPunct="1">
              <a:spcBef>
                <a:spcPct val="0"/>
              </a:spcBef>
              <a:buFontTx/>
              <a:buNone/>
            </a:pP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2</a:t>
            </a:r>
            <a:r>
              <a:rPr lang="zh-CN" altLang="en-US" sz="2400" b="1">
                <a:latin typeface="Arial" panose="020B0604020202020204" pitchFamily="34" charset="0"/>
                <a:ea typeface="宋体" panose="02010600030101010101" pitchFamily="2" charset="-122"/>
              </a:rPr>
              <a:t>）编译程序功能强弱；</a:t>
            </a:r>
          </a:p>
          <a:p>
            <a:pPr eaLnBrk="1" hangingPunct="1">
              <a:spcBef>
                <a:spcPct val="0"/>
              </a:spcBef>
              <a:buFontTx/>
              <a:buNone/>
            </a:pP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3</a:t>
            </a:r>
            <a:r>
              <a:rPr lang="zh-CN" altLang="en-US" sz="2400" b="1">
                <a:latin typeface="Arial" panose="020B0604020202020204" pitchFamily="34" charset="0"/>
                <a:ea typeface="宋体" panose="02010600030101010101" pitchFamily="2" charset="-122"/>
              </a:rPr>
              <a:t>）源语言繁简；</a:t>
            </a:r>
          </a:p>
          <a:p>
            <a:pPr eaLnBrk="1" hangingPunct="1">
              <a:spcBef>
                <a:spcPct val="0"/>
              </a:spcBef>
              <a:buFontTx/>
              <a:buNone/>
            </a:pP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4</a:t>
            </a:r>
            <a:r>
              <a:rPr lang="zh-CN" altLang="en-US" sz="2400" b="1">
                <a:latin typeface="Arial" panose="020B0604020202020204" pitchFamily="34" charset="0"/>
                <a:ea typeface="宋体" panose="02010600030101010101" pitchFamily="2" charset="-122"/>
              </a:rPr>
              <a:t>）目标程序优化程度；</a:t>
            </a:r>
          </a:p>
          <a:p>
            <a:pPr eaLnBrk="1" hangingPunct="1">
              <a:spcBef>
                <a:spcPct val="0"/>
              </a:spcBef>
              <a:buFontTx/>
              <a:buNone/>
            </a:pP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5</a:t>
            </a:r>
            <a:r>
              <a:rPr lang="zh-CN" altLang="en-US" sz="2400" b="1">
                <a:latin typeface="Arial" panose="020B0604020202020204" pitchFamily="34" charset="0"/>
                <a:ea typeface="宋体" panose="02010600030101010101" pitchFamily="2" charset="-122"/>
              </a:rPr>
              <a:t>）设计和实现编译程序时使用工具的先进性</a:t>
            </a:r>
          </a:p>
          <a:p>
            <a:pPr eaLnBrk="1" hangingPunct="1">
              <a:spcBef>
                <a:spcPct val="0"/>
              </a:spcBef>
              <a:buFontTx/>
              <a:buNone/>
            </a:pP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6</a:t>
            </a:r>
            <a:r>
              <a:rPr lang="zh-CN" altLang="en-US" sz="2400" b="1">
                <a:latin typeface="Arial" panose="020B0604020202020204" pitchFamily="34" charset="0"/>
                <a:ea typeface="宋体" panose="02010600030101010101" pitchFamily="2" charset="-122"/>
              </a:rPr>
              <a:t>）参加人员多少和素质等。</a:t>
            </a:r>
            <a:r>
              <a:rPr lang="zh-CN" altLang="en-US" sz="1800" b="1">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168469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2291"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2293"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2294" name="日期占位符 9"/>
          <p:cNvSpPr txBox="1">
            <a:spLocks/>
          </p:cNvSpPr>
          <p:nvPr/>
        </p:nvSpPr>
        <p:spPr bwMode="auto">
          <a:xfrm>
            <a:off x="1981200" y="6421439"/>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8B974729-F7C2-49C2-922E-F24AAF42B05F}" type="datetime1">
              <a:rPr lang="zh-CN" altLang="en-US" sz="1200">
                <a:solidFill>
                  <a:srgbClr val="898989"/>
                </a:solidFill>
                <a:latin typeface="华文细黑" panose="02010600040101010101" pitchFamily="2" charset="-122"/>
                <a:ea typeface="宋体" panose="02010600030101010101" pitchFamily="2" charset="-122"/>
              </a:rPr>
              <a:pPr eaLnBrk="1" hangingPunct="1">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2295" name="灯片编号占位符 17"/>
          <p:cNvSpPr>
            <a:spLocks noGrp="1"/>
          </p:cNvSpPr>
          <p:nvPr>
            <p:ph type="sldNum" sz="quarter" idx="12"/>
          </p:nvPr>
        </p:nvSpPr>
        <p:spPr>
          <a:xfrm>
            <a:off x="9677400" y="6421439"/>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01EFBB21-4ADC-4CC5-9C97-9D0CE9B34108}"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21" name="Rectangle 2"/>
          <p:cNvSpPr>
            <a:spLocks noChangeArrowheads="1"/>
          </p:cNvSpPr>
          <p:nvPr/>
        </p:nvSpPr>
        <p:spPr bwMode="auto">
          <a:xfrm>
            <a:off x="1774826" y="1630363"/>
            <a:ext cx="2568575" cy="457200"/>
          </a:xfrm>
          <a:prstGeom prst="rect">
            <a:avLst/>
          </a:prstGeom>
          <a:noFill/>
          <a:ln w="9525">
            <a:noFill/>
            <a:miter lim="800000"/>
            <a:headEnd/>
            <a:tailEnd/>
          </a:ln>
          <a:effectLst/>
        </p:spPr>
        <p:txBody>
          <a:bodyPr>
            <a:spAutoFit/>
          </a:bodyPr>
          <a:lstStyle/>
          <a:p>
            <a:pPr eaLnBrk="1" hangingPunct="1">
              <a:defRPr/>
            </a:pPr>
            <a:r>
              <a:rPr lang="zh-CN" altLang="en-US" sz="2400" b="1" dirty="0">
                <a:solidFill>
                  <a:srgbClr val="FFC000"/>
                </a:solidFill>
                <a:effectLst>
                  <a:outerShdw blurRad="38100" dist="38100" dir="2700000" algn="tl">
                    <a:srgbClr val="000000"/>
                  </a:outerShdw>
                </a:effectLst>
                <a:latin typeface="Arial" charset="0"/>
                <a:ea typeface="黑体" pitchFamily="49" charset="-122"/>
              </a:rPr>
              <a:t>电子计算机之父</a:t>
            </a:r>
          </a:p>
        </p:txBody>
      </p:sp>
      <p:pic>
        <p:nvPicPr>
          <p:cNvPr id="1229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2185988"/>
            <a:ext cx="23129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4"/>
          <p:cNvSpPr>
            <a:spLocks noChangeArrowheads="1"/>
          </p:cNvSpPr>
          <p:nvPr/>
        </p:nvSpPr>
        <p:spPr bwMode="auto">
          <a:xfrm>
            <a:off x="1555751" y="5127625"/>
            <a:ext cx="2752725" cy="831850"/>
          </a:xfrm>
          <a:prstGeom prst="rect">
            <a:avLst/>
          </a:prstGeom>
          <a:noFill/>
          <a:ln w="9525">
            <a:noFill/>
            <a:miter lim="800000"/>
            <a:headEnd/>
            <a:tailEnd/>
          </a:ln>
          <a:effectLst/>
        </p:spPr>
        <p:txBody>
          <a:bodyPr wrap="none" lIns="92075" tIns="46038" rIns="92075" bIns="46038">
            <a:spAutoFit/>
          </a:bodyPr>
          <a:lstStyle/>
          <a:p>
            <a:pPr algn="ctr" defTabSz="762000">
              <a:defRPr/>
            </a:pPr>
            <a:r>
              <a:rPr kumimoji="1" lang="en-US" altLang="zh-CN" sz="2400" b="1" dirty="0">
                <a:solidFill>
                  <a:srgbClr val="FFC000"/>
                </a:solidFill>
                <a:effectLst>
                  <a:outerShdw blurRad="38100" dist="38100" dir="2700000" algn="tl">
                    <a:srgbClr val="000000"/>
                  </a:outerShdw>
                </a:effectLst>
                <a:latin typeface="Times New Roman" pitchFamily="18" charset="0"/>
                <a:ea typeface="黑体" pitchFamily="49" charset="-122"/>
              </a:rPr>
              <a:t>John von Neumann</a:t>
            </a:r>
          </a:p>
          <a:p>
            <a:pPr algn="ctr" defTabSz="762000">
              <a:defRPr/>
            </a:pPr>
            <a:r>
              <a:rPr kumimoji="1" lang="zh-CN" altLang="en-US" sz="2400" b="1" dirty="0">
                <a:solidFill>
                  <a:srgbClr val="FFC000"/>
                </a:solidFill>
                <a:effectLst>
                  <a:outerShdw blurRad="38100" dist="38100" dir="2700000" algn="tl">
                    <a:srgbClr val="000000"/>
                  </a:outerShdw>
                </a:effectLst>
                <a:latin typeface="Times New Roman" pitchFamily="18" charset="0"/>
                <a:ea typeface="黑体" pitchFamily="49" charset="-122"/>
              </a:rPr>
              <a:t>冯</a:t>
            </a:r>
            <a:r>
              <a:rPr lang="en-US" altLang="zh-CN" sz="2400" b="1" dirty="0">
                <a:solidFill>
                  <a:srgbClr val="FFC000"/>
                </a:solidFill>
                <a:effectLst>
                  <a:outerShdw blurRad="38100" dist="38100" dir="2700000" algn="tl">
                    <a:srgbClr val="000000"/>
                  </a:outerShdw>
                </a:effectLst>
                <a:latin typeface="Times New Roman" pitchFamily="18" charset="0"/>
                <a:ea typeface="黑体" pitchFamily="49" charset="-122"/>
              </a:rPr>
              <a:t>·</a:t>
            </a:r>
            <a:r>
              <a:rPr kumimoji="1" lang="zh-CN" altLang="en-US" sz="2400" b="1" dirty="0">
                <a:solidFill>
                  <a:srgbClr val="FFC000"/>
                </a:solidFill>
                <a:effectLst>
                  <a:outerShdw blurRad="38100" dist="38100" dir="2700000" algn="tl">
                    <a:srgbClr val="000000"/>
                  </a:outerShdw>
                </a:effectLst>
                <a:latin typeface="Times New Roman" pitchFamily="18" charset="0"/>
                <a:ea typeface="黑体" pitchFamily="49" charset="-122"/>
              </a:rPr>
              <a:t>诺依曼</a:t>
            </a:r>
          </a:p>
        </p:txBody>
      </p:sp>
      <p:sp>
        <p:nvSpPr>
          <p:cNvPr id="37" name="Rectangle 5"/>
          <p:cNvSpPr>
            <a:spLocks noChangeArrowheads="1"/>
          </p:cNvSpPr>
          <p:nvPr/>
        </p:nvSpPr>
        <p:spPr bwMode="auto">
          <a:xfrm>
            <a:off x="4295776" y="1125539"/>
            <a:ext cx="5795963" cy="4581525"/>
          </a:xfrm>
          <a:prstGeom prst="rect">
            <a:avLst/>
          </a:prstGeom>
          <a:noFill/>
          <a:ln w="9525">
            <a:noFill/>
            <a:miter lim="800000"/>
            <a:headEnd/>
            <a:tailEnd/>
          </a:ln>
          <a:effectLst/>
        </p:spPr>
        <p:txBody>
          <a:bodyPr lIns="92075" tIns="46038" rIns="92075" bIns="46038"/>
          <a:lstStyle/>
          <a:p>
            <a:pPr algn="just" defTabSz="762000">
              <a:lnSpc>
                <a:spcPct val="125000"/>
              </a:lnSpc>
              <a:spcBef>
                <a:spcPct val="20000"/>
              </a:spcBef>
              <a:buClr>
                <a:schemeClr val="accent1"/>
              </a:buClr>
              <a:buSzPct val="200000"/>
              <a:defRPr/>
            </a:pPr>
            <a:r>
              <a:rPr kumimoji="1"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冯</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a:t>
            </a:r>
            <a:r>
              <a:rPr kumimoji="1"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诺依曼理论</a:t>
            </a:r>
            <a:r>
              <a:rPr kumimoji="1"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a:t>
            </a:r>
            <a:endPar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defTabSz="762000">
              <a:lnSpc>
                <a:spcPct val="120000"/>
              </a:lnSpc>
              <a:spcBef>
                <a:spcPct val="20000"/>
              </a:spcBef>
              <a:buClr>
                <a:schemeClr val="accent1"/>
              </a:buClr>
              <a:buSzPct val="200000"/>
              <a:defRPr/>
            </a:pPr>
            <a:endParaRPr lang="en-US" altLang="zh-CN" sz="800" b="1" dirty="0">
              <a:effectLst>
                <a:outerShdw blurRad="38100" dist="38100" dir="2700000" algn="tl">
                  <a:srgbClr val="000000"/>
                </a:outerShdw>
              </a:effectLst>
              <a:latin typeface="Times New Roman" pitchFamily="18" charset="0"/>
              <a:ea typeface="楷体_GB2312" pitchFamily="49" charset="-122"/>
            </a:endParaRPr>
          </a:p>
          <a:p>
            <a:pPr algn="just" defTabSz="762000">
              <a:lnSpc>
                <a:spcPct val="120000"/>
              </a:lnSpc>
              <a:spcBef>
                <a:spcPct val="20000"/>
              </a:spcBef>
              <a:buClr>
                <a:schemeClr val="accent1"/>
              </a:buClr>
              <a:buSzPct val="200000"/>
              <a:defRPr/>
            </a:pPr>
            <a:r>
              <a:rPr lang="en-US" altLang="zh-CN" sz="2800" b="1" dirty="0">
                <a:effectLst>
                  <a:outerShdw blurRad="38100" dist="38100" dir="2700000" algn="tl">
                    <a:srgbClr val="000000"/>
                  </a:outerShdw>
                </a:effectLst>
                <a:latin typeface="Times New Roman" pitchFamily="18" charset="0"/>
                <a:ea typeface="楷体_GB2312" pitchFamily="49" charset="-122"/>
              </a:rPr>
              <a:t>1</a:t>
            </a:r>
            <a:r>
              <a:rPr lang="zh-CN" altLang="en-US" sz="2800" b="1" dirty="0">
                <a:effectLst>
                  <a:outerShdw blurRad="38100" dist="38100" dir="2700000" algn="tl">
                    <a:srgbClr val="000000"/>
                  </a:outerShdw>
                </a:effectLst>
                <a:latin typeface="Times New Roman" pitchFamily="18" charset="0"/>
                <a:ea typeface="楷体_GB2312" pitchFamily="49" charset="-122"/>
              </a:rPr>
              <a:t>）计算机硬件设备由存储器、运算 </a:t>
            </a:r>
          </a:p>
          <a:p>
            <a:pPr algn="just" defTabSz="762000">
              <a:lnSpc>
                <a:spcPct val="120000"/>
              </a:lnSpc>
              <a:spcBef>
                <a:spcPct val="20000"/>
              </a:spcBef>
              <a:buClr>
                <a:schemeClr val="accent1"/>
              </a:buClr>
              <a:buSzPct val="20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器、控制器、输入设备和输出设</a:t>
            </a:r>
          </a:p>
          <a:p>
            <a:pPr algn="just" defTabSz="762000">
              <a:lnSpc>
                <a:spcPct val="120000"/>
              </a:lnSpc>
              <a:spcBef>
                <a:spcPct val="20000"/>
              </a:spcBef>
              <a:buClr>
                <a:schemeClr val="accent1"/>
              </a:buClr>
              <a:buSzPct val="20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备 </a:t>
            </a:r>
            <a:r>
              <a:rPr lang="en-US" altLang="zh-CN" sz="2800" b="1" dirty="0">
                <a:effectLst>
                  <a:outerShdw blurRad="38100" dist="38100" dir="2700000" algn="tl">
                    <a:srgbClr val="000000"/>
                  </a:outerShdw>
                </a:effectLst>
                <a:latin typeface="Times New Roman" pitchFamily="18" charset="0"/>
                <a:ea typeface="楷体_GB2312" pitchFamily="49" charset="-122"/>
              </a:rPr>
              <a:t>5 </a:t>
            </a:r>
            <a:r>
              <a:rPr lang="zh-CN" altLang="en-US" sz="2800" b="1" dirty="0">
                <a:effectLst>
                  <a:outerShdw blurRad="38100" dist="38100" dir="2700000" algn="tl">
                    <a:srgbClr val="000000"/>
                  </a:outerShdw>
                </a:effectLst>
                <a:latin typeface="Times New Roman" pitchFamily="18" charset="0"/>
                <a:ea typeface="楷体_GB2312" pitchFamily="49" charset="-122"/>
              </a:rPr>
              <a:t>部分组成。 </a:t>
            </a:r>
          </a:p>
          <a:p>
            <a:pPr algn="just" defTabSz="762000">
              <a:lnSpc>
                <a:spcPct val="120000"/>
              </a:lnSpc>
              <a:spcBef>
                <a:spcPct val="20000"/>
              </a:spcBef>
              <a:buClr>
                <a:schemeClr val="accent1"/>
              </a:buClr>
              <a:buSzPct val="200000"/>
              <a:defRPr/>
            </a:pPr>
            <a:endParaRPr lang="en-US" altLang="zh-CN" sz="1400" b="1" dirty="0">
              <a:effectLst>
                <a:outerShdw blurRad="38100" dist="38100" dir="2700000" algn="tl">
                  <a:srgbClr val="000000"/>
                </a:outerShdw>
              </a:effectLst>
              <a:latin typeface="Times New Roman" pitchFamily="18" charset="0"/>
              <a:ea typeface="楷体_GB2312" pitchFamily="49" charset="-122"/>
            </a:endParaRPr>
          </a:p>
          <a:p>
            <a:pPr algn="just" defTabSz="762000">
              <a:lnSpc>
                <a:spcPct val="120000"/>
              </a:lnSpc>
              <a:spcBef>
                <a:spcPct val="20000"/>
              </a:spcBef>
              <a:buClr>
                <a:schemeClr val="accent1"/>
              </a:buClr>
              <a:buSzPct val="200000"/>
              <a:defRPr/>
            </a:pPr>
            <a:r>
              <a:rPr lang="en-US" altLang="zh-CN" sz="2800" b="1" dirty="0">
                <a:effectLst>
                  <a:outerShdw blurRad="38100" dist="38100" dir="2700000" algn="tl">
                    <a:srgbClr val="000000"/>
                  </a:outerShdw>
                </a:effectLst>
                <a:latin typeface="Times New Roman" pitchFamily="18" charset="0"/>
                <a:ea typeface="楷体_GB2312" pitchFamily="49" charset="-122"/>
              </a:rPr>
              <a:t>2</a:t>
            </a:r>
            <a:r>
              <a:rPr lang="zh-CN" altLang="en-US" sz="2800" b="1" dirty="0">
                <a:effectLst>
                  <a:outerShdw blurRad="38100" dist="38100" dir="2700000" algn="tl">
                    <a:srgbClr val="000000"/>
                  </a:outerShdw>
                </a:effectLst>
                <a:latin typeface="Times New Roman" pitchFamily="18" charset="0"/>
                <a:ea typeface="楷体_GB2312" pitchFamily="49" charset="-122"/>
              </a:rPr>
              <a:t>）存储程序工作原理</a:t>
            </a:r>
            <a:endParaRPr lang="en-US" altLang="zh-CN" sz="2800" b="1" dirty="0">
              <a:effectLst>
                <a:outerShdw blurRad="38100" dist="38100" dir="2700000" algn="tl">
                  <a:srgbClr val="000000"/>
                </a:outerShdw>
              </a:effectLst>
              <a:latin typeface="Times New Roman" pitchFamily="18" charset="0"/>
              <a:ea typeface="楷体_GB2312" pitchFamily="49" charset="-122"/>
            </a:endParaRPr>
          </a:p>
          <a:p>
            <a:pPr algn="just" defTabSz="762000">
              <a:lnSpc>
                <a:spcPct val="120000"/>
              </a:lnSpc>
              <a:spcBef>
                <a:spcPct val="20000"/>
              </a:spcBef>
              <a:buClr>
                <a:schemeClr val="accent1"/>
              </a:buClr>
              <a:buSzPct val="20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计算机的两个基本能力：一是能    </a:t>
            </a:r>
          </a:p>
          <a:p>
            <a:pPr algn="just" defTabSz="762000">
              <a:lnSpc>
                <a:spcPct val="120000"/>
              </a:lnSpc>
              <a:spcBef>
                <a:spcPct val="20000"/>
              </a:spcBef>
              <a:buClr>
                <a:schemeClr val="accent1"/>
              </a:buClr>
              <a:buSzPct val="20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够存储程序，二是能够自动地执  </a:t>
            </a:r>
          </a:p>
          <a:p>
            <a:pPr algn="just" defTabSz="762000">
              <a:lnSpc>
                <a:spcPct val="120000"/>
              </a:lnSpc>
              <a:spcBef>
                <a:spcPct val="20000"/>
              </a:spcBef>
              <a:buClr>
                <a:schemeClr val="accent1"/>
              </a:buClr>
              <a:buSzPct val="20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行程序。</a:t>
            </a:r>
          </a:p>
        </p:txBody>
      </p:sp>
      <p:sp>
        <p:nvSpPr>
          <p:cNvPr id="12300" name="Rectangle 7"/>
          <p:cNvSpPr>
            <a:spLocks noChangeArrowheads="1"/>
          </p:cNvSpPr>
          <p:nvPr/>
        </p:nvSpPr>
        <p:spPr bwMode="auto">
          <a:xfrm>
            <a:off x="4440238" y="1916114"/>
            <a:ext cx="5759450" cy="1944687"/>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2301" name="Rectangle 8"/>
          <p:cNvSpPr>
            <a:spLocks noChangeArrowheads="1"/>
          </p:cNvSpPr>
          <p:nvPr/>
        </p:nvSpPr>
        <p:spPr bwMode="auto">
          <a:xfrm>
            <a:off x="4440238" y="3860801"/>
            <a:ext cx="5759450" cy="2447925"/>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endParaRPr lang="zh-CN" altLang="en-US" sz="18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74552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8"/>
          <p:cNvSpPr txBox="1">
            <a:spLocks noChangeArrowheads="1"/>
          </p:cNvSpPr>
          <p:nvPr/>
        </p:nvSpPr>
        <p:spPr bwMode="auto">
          <a:xfrm>
            <a:off x="4143376" y="1620010"/>
            <a:ext cx="3905249"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700">
                <a:solidFill>
                  <a:schemeClr val="bg1"/>
                </a:solidFill>
                <a:latin typeface="微软雅黑" panose="020B0503020204020204" pitchFamily="34" charset="-122"/>
                <a:ea typeface="微软雅黑" panose="020B0503020204020204" pitchFamily="34" charset="-122"/>
              </a:rPr>
              <a:t>阶段小结</a:t>
            </a:r>
          </a:p>
        </p:txBody>
      </p:sp>
      <p:sp>
        <p:nvSpPr>
          <p:cNvPr id="11" name="矩形 10"/>
          <p:cNvSpPr/>
          <p:nvPr/>
        </p:nvSpPr>
        <p:spPr>
          <a:xfrm>
            <a:off x="311151" y="1158243"/>
            <a:ext cx="11569700" cy="664793"/>
          </a:xfrm>
          <a:prstGeom prst="rect">
            <a:avLst/>
          </a:prstGeom>
          <a:solidFill>
            <a:schemeClr val="bg1"/>
          </a:solidFill>
        </p:spPr>
        <p:txBody>
          <a:bodyPr lIns="121917" tIns="60958" rIns="121917" bIns="60958">
            <a:spAutoFit/>
          </a:bodyPr>
          <a:lstStyle/>
          <a:p>
            <a:pPr marL="457200" indent="-457200">
              <a:lnSpc>
                <a:spcPct val="110000"/>
              </a:lnSpc>
              <a:buClr>
                <a:srgbClr val="C00000"/>
              </a:buClr>
              <a:buFont typeface="Wingdings" panose="05000000000000000000" pitchFamily="2" charset="2"/>
              <a:buChar char="u"/>
              <a:defRPr/>
            </a:pPr>
            <a:r>
              <a:rPr lang="zh-CN" altLang="en-US" sz="3200" b="1" dirty="0">
                <a:latin typeface="微软雅黑" panose="020B0503020204020204" pitchFamily="34" charset="-122"/>
                <a:ea typeface="微软雅黑" panose="020B0503020204020204" pitchFamily="34" charset="-122"/>
              </a:rPr>
              <a:t>编写编译程序的一般</a:t>
            </a:r>
            <a:r>
              <a:rPr lang="zh-CN" altLang="en-US" sz="3200" b="1" dirty="0" smtClean="0">
                <a:latin typeface="微软雅黑" panose="020B0503020204020204" pitchFamily="34" charset="-122"/>
                <a:ea typeface="微软雅黑" panose="020B0503020204020204" pitchFamily="34" charset="-122"/>
              </a:rPr>
              <a:t>方法</a:t>
            </a:r>
            <a:endParaRPr lang="zh-CN" altLang="en-US" sz="3200" b="1" dirty="0">
              <a:latin typeface="微软雅黑" panose="020B0503020204020204" pitchFamily="34" charset="-122"/>
              <a:ea typeface="微软雅黑" panose="020B0503020204020204" pitchFamily="34" charset="-122"/>
            </a:endParaRPr>
          </a:p>
        </p:txBody>
      </p:sp>
      <p:sp>
        <p:nvSpPr>
          <p:cNvPr id="7174" name="标题 1"/>
          <p:cNvSpPr/>
          <p:nvPr/>
        </p:nvSpPr>
        <p:spPr bwMode="auto">
          <a:xfrm>
            <a:off x="-654692" y="55284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en-US" altLang="zh-CN"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a:t>
            </a:r>
            <a:r>
              <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编译程序的构建方法</a:t>
            </a:r>
          </a:p>
          <a:p>
            <a:pPr algn="ctr">
              <a:lnSpc>
                <a:spcPts val="4135"/>
              </a:lnSpc>
              <a:defRPr/>
            </a:pP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灯片编号占位符 3"/>
          <p:cNvSpPr>
            <a:spLocks noGrp="1"/>
          </p:cNvSpPr>
          <p:nvPr>
            <p:ph type="sldNum" sz="quarter" idx="12"/>
          </p:nvPr>
        </p:nvSpPr>
        <p:spPr bwMode="auto">
          <a:xfrm>
            <a:off x="10416208" y="6385379"/>
            <a:ext cx="43173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0CF85F1-2FE8-4228-80D3-962987FA4664}" type="slidenum">
              <a:rPr lang="zh-CN" altLang="en-US" smtClean="0">
                <a:solidFill>
                  <a:srgbClr val="045C75"/>
                </a:solidFill>
                <a:latin typeface="微软雅黑" panose="020B0503020204020204" pitchFamily="34" charset="-122"/>
                <a:ea typeface="微软雅黑" panose="020B0503020204020204" pitchFamily="34" charset="-122"/>
              </a:rPr>
              <a:t>60</a:t>
            </a:fld>
            <a:endParaRPr lang="en-US" altLang="zh-CN">
              <a:solidFill>
                <a:srgbClr val="045C75"/>
              </a:solidFill>
              <a:latin typeface="微软雅黑" panose="020B0503020204020204" pitchFamily="34" charset="-122"/>
              <a:ea typeface="微软雅黑" panose="020B0503020204020204" pitchFamily="34" charset="-122"/>
            </a:endParaRPr>
          </a:p>
        </p:txBody>
      </p:sp>
      <p:sp>
        <p:nvSpPr>
          <p:cNvPr id="3" name="矩形 2"/>
          <p:cNvSpPr/>
          <p:nvPr/>
        </p:nvSpPr>
        <p:spPr>
          <a:xfrm>
            <a:off x="996904" y="1888041"/>
            <a:ext cx="9419304" cy="830997"/>
          </a:xfrm>
          <a:prstGeom prst="rect">
            <a:avLst/>
          </a:prstGeom>
        </p:spPr>
        <p:txBody>
          <a:bodyPr wrap="square">
            <a:spAutoFit/>
          </a:bodyPr>
          <a:lstStyle/>
          <a:p>
            <a:pPr>
              <a:spcBef>
                <a:spcPct val="0"/>
              </a:spcBef>
            </a:pPr>
            <a:r>
              <a:rPr lang="en-US" altLang="zh-CN" sz="2400" dirty="0" smtClean="0">
                <a:latin typeface="Calibri" panose="020F0502020204030204" pitchFamily="34" charset="0"/>
                <a:cs typeface="Times New Roman" panose="02020603050405020304" pitchFamily="18" charset="0"/>
              </a:rPr>
              <a:t>     </a:t>
            </a:r>
            <a:r>
              <a:rPr lang="zh-CN" altLang="zh-CN" sz="2400" dirty="0" smtClean="0">
                <a:solidFill>
                  <a:srgbClr val="0000FF"/>
                </a:solidFill>
                <a:latin typeface="Calibri" panose="020F0502020204030204" pitchFamily="34" charset="0"/>
                <a:cs typeface="Times New Roman" panose="02020603050405020304" pitchFamily="18" charset="0"/>
              </a:rPr>
              <a:t>编译程序</a:t>
            </a:r>
            <a:r>
              <a:rPr lang="zh-CN" altLang="zh-CN" sz="2400" dirty="0">
                <a:latin typeface="Calibri" panose="020F0502020204030204" pitchFamily="34" charset="0"/>
                <a:cs typeface="Times New Roman" panose="02020603050405020304" pitchFamily="18" charset="0"/>
              </a:rPr>
              <a:t>虽然</a:t>
            </a:r>
            <a:r>
              <a:rPr lang="zh-CN" altLang="zh-CN" sz="2400" dirty="0">
                <a:solidFill>
                  <a:srgbClr val="0000FF"/>
                </a:solidFill>
                <a:latin typeface="Calibri" panose="020F0502020204030204" pitchFamily="34" charset="0"/>
                <a:cs typeface="Times New Roman" panose="02020603050405020304" pitchFamily="18" charset="0"/>
              </a:rPr>
              <a:t>是</a:t>
            </a:r>
            <a:r>
              <a:rPr lang="zh-CN" altLang="zh-CN" sz="2400" dirty="0">
                <a:latin typeface="Calibri" panose="020F0502020204030204" pitchFamily="34" charset="0"/>
                <a:cs typeface="Times New Roman" panose="02020603050405020304" pitchFamily="18" charset="0"/>
              </a:rPr>
              <a:t>一个非常复杂的软件系统，但本质上也是运行在某种计算机上的</a:t>
            </a:r>
            <a:r>
              <a:rPr lang="zh-CN" altLang="zh-CN" sz="2400" dirty="0">
                <a:solidFill>
                  <a:srgbClr val="0000FF"/>
                </a:solidFill>
                <a:latin typeface="Calibri" panose="020F0502020204030204" pitchFamily="34" charset="0"/>
                <a:cs typeface="Times New Roman" panose="02020603050405020304" pitchFamily="18" charset="0"/>
              </a:rPr>
              <a:t>程序</a:t>
            </a:r>
            <a:r>
              <a:rPr lang="zh-CN" altLang="zh-CN" sz="2400" dirty="0">
                <a:latin typeface="Calibri" panose="020F0502020204030204" pitchFamily="34" charset="0"/>
                <a:cs typeface="Times New Roman" panose="02020603050405020304" pitchFamily="18" charset="0"/>
              </a:rPr>
              <a:t>，所以它也是用</a:t>
            </a:r>
            <a:r>
              <a:rPr lang="zh-CN" altLang="zh-CN" sz="2400" dirty="0" smtClean="0">
                <a:latin typeface="Calibri" panose="020F0502020204030204" pitchFamily="34" charset="0"/>
                <a:cs typeface="Times New Roman" panose="02020603050405020304" pitchFamily="18" charset="0"/>
              </a:rPr>
              <a:t>某种程序设计语言</a:t>
            </a:r>
            <a:r>
              <a:rPr lang="zh-CN" altLang="zh-CN" sz="2400" dirty="0">
                <a:latin typeface="Calibri" panose="020F0502020204030204" pitchFamily="34" charset="0"/>
                <a:cs typeface="Times New Roman" panose="02020603050405020304" pitchFamily="18" charset="0"/>
              </a:rPr>
              <a:t>编写的。</a:t>
            </a:r>
            <a:endParaRPr lang="zh-CN" altLang="en-US" sz="2400" b="1" dirty="0">
              <a:latin typeface="Arial" panose="020B0604020202020204" pitchFamily="34" charset="0"/>
            </a:endParaRPr>
          </a:p>
        </p:txBody>
      </p:sp>
      <p:sp>
        <p:nvSpPr>
          <p:cNvPr id="2" name="矩形 1"/>
          <p:cNvSpPr/>
          <p:nvPr/>
        </p:nvSpPr>
        <p:spPr>
          <a:xfrm>
            <a:off x="1130708" y="3433774"/>
            <a:ext cx="8324219" cy="830997"/>
          </a:xfrm>
          <a:prstGeom prst="rect">
            <a:avLst/>
          </a:prstGeom>
        </p:spPr>
        <p:txBody>
          <a:bodyPr wrap="square">
            <a:spAutoFit/>
          </a:bodyPr>
          <a:lstStyle/>
          <a:p>
            <a:pPr indent="266700" algn="just">
              <a:spcAft>
                <a:spcPts val="0"/>
              </a:spcAft>
            </a:pPr>
            <a:r>
              <a:rPr lang="zh-CN" altLang="zh-CN" sz="2400" kern="100" dirty="0">
                <a:latin typeface="Calibri" panose="020F0502020204030204" pitchFamily="34" charset="0"/>
                <a:cs typeface="Times New Roman" panose="02020603050405020304" pitchFamily="18" charset="0"/>
              </a:rPr>
              <a:t>根据不同类型的编写语言，将编写编译程序的一般方法分成下面</a:t>
            </a:r>
            <a:r>
              <a:rPr lang="en-US" altLang="zh-CN" sz="2400" kern="100" dirty="0">
                <a:latin typeface="Calibri" panose="020F0502020204030204" pitchFamily="34" charset="0"/>
                <a:cs typeface="Times New Roman" panose="02020603050405020304" pitchFamily="18" charset="0"/>
              </a:rPr>
              <a:t>3</a:t>
            </a:r>
            <a:r>
              <a:rPr lang="zh-CN" altLang="zh-CN" sz="2400" kern="100" dirty="0">
                <a:latin typeface="Calibri" panose="020F0502020204030204" pitchFamily="34" charset="0"/>
                <a:cs typeface="Times New Roman" panose="02020603050405020304" pitchFamily="18" charset="0"/>
              </a:rPr>
              <a:t>种类型</a:t>
            </a:r>
            <a:r>
              <a:rPr lang="zh-CN" altLang="zh-CN" sz="2400" kern="100" dirty="0" smtClean="0">
                <a:latin typeface="Calibri" panose="020F0502020204030204" pitchFamily="34" charset="0"/>
                <a:cs typeface="Times New Roman" panose="02020603050405020304" pitchFamily="18" charset="0"/>
              </a:rPr>
              <a:t>。</a:t>
            </a:r>
            <a:endParaRPr lang="zh-CN" altLang="zh-CN" sz="2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8887131"/>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61</a:t>
            </a:fld>
            <a:endParaRPr lang="zh-CN" altLang="en-US"/>
          </a:p>
        </p:txBody>
      </p:sp>
      <p:sp>
        <p:nvSpPr>
          <p:cNvPr id="4" name="矩形 3"/>
          <p:cNvSpPr/>
          <p:nvPr/>
        </p:nvSpPr>
        <p:spPr>
          <a:xfrm>
            <a:off x="462116" y="1031735"/>
            <a:ext cx="7747819" cy="4893647"/>
          </a:xfrm>
          <a:prstGeom prst="rect">
            <a:avLst/>
          </a:prstGeom>
        </p:spPr>
        <p:txBody>
          <a:bodyPr wrap="square">
            <a:spAutoFit/>
          </a:bodyPr>
          <a:lstStyle/>
          <a:p>
            <a:pPr indent="266700" algn="just">
              <a:spcAft>
                <a:spcPts val="0"/>
              </a:spcAft>
            </a:pPr>
            <a:r>
              <a:rPr lang="zh-CN" altLang="zh-CN" sz="2400" kern="100" dirty="0">
                <a:solidFill>
                  <a:srgbClr val="0000FF"/>
                </a:solidFill>
                <a:latin typeface="Calibri" panose="020F0502020204030204" pitchFamily="34" charset="0"/>
                <a:cs typeface="Times New Roman" panose="02020603050405020304" pitchFamily="18" charset="0"/>
              </a:rPr>
              <a:t>（</a:t>
            </a:r>
            <a:r>
              <a:rPr lang="en-US" altLang="zh-CN" sz="2400" kern="100" dirty="0">
                <a:solidFill>
                  <a:srgbClr val="0000FF"/>
                </a:solidFill>
                <a:latin typeface="Calibri" panose="020F0502020204030204" pitchFamily="34" charset="0"/>
                <a:cs typeface="Times New Roman" panose="02020603050405020304" pitchFamily="18" charset="0"/>
              </a:rPr>
              <a:t>1</a:t>
            </a:r>
            <a:r>
              <a:rPr lang="zh-CN" altLang="zh-CN" sz="2400" kern="100" dirty="0">
                <a:solidFill>
                  <a:srgbClr val="0000FF"/>
                </a:solidFill>
                <a:latin typeface="Calibri" panose="020F0502020204030204" pitchFamily="34" charset="0"/>
                <a:cs typeface="Times New Roman" panose="02020603050405020304" pitchFamily="18" charset="0"/>
              </a:rPr>
              <a:t>）直接用机器语言编写编译程序</a:t>
            </a:r>
          </a:p>
          <a:p>
            <a:pPr indent="266700" algn="just">
              <a:spcAft>
                <a:spcPts val="0"/>
              </a:spcAft>
            </a:pPr>
            <a:r>
              <a:rPr lang="en-US" altLang="zh-CN" sz="2400" kern="100" dirty="0">
                <a:latin typeface="Calibri" panose="020F0502020204030204" pitchFamily="34" charset="0"/>
                <a:cs typeface="Times New Roman" panose="02020603050405020304" pitchFamily="18" charset="0"/>
              </a:rPr>
              <a:t> </a:t>
            </a:r>
            <a:r>
              <a:rPr lang="zh-CN" altLang="zh-CN" sz="2400" kern="100" dirty="0">
                <a:latin typeface="Calibri" panose="020F0502020204030204" pitchFamily="34" charset="0"/>
                <a:cs typeface="Times New Roman" panose="02020603050405020304" pitchFamily="18" charset="0"/>
              </a:rPr>
              <a:t>机器语言是早期编写编译程序的唯一工具，但由于机器语言难读难写，现在几乎没有人再用它编写编译程序。</a:t>
            </a:r>
          </a:p>
          <a:p>
            <a:pPr indent="266700" algn="just">
              <a:spcAft>
                <a:spcPts val="0"/>
              </a:spcAft>
            </a:pPr>
            <a:r>
              <a:rPr lang="zh-CN" altLang="zh-CN" sz="2400" kern="100" dirty="0">
                <a:solidFill>
                  <a:srgbClr val="0000FF"/>
                </a:solidFill>
                <a:latin typeface="Calibri" panose="020F0502020204030204" pitchFamily="34" charset="0"/>
                <a:cs typeface="Times New Roman" panose="02020603050405020304" pitchFamily="18" charset="0"/>
              </a:rPr>
              <a:t>（</a:t>
            </a:r>
            <a:r>
              <a:rPr lang="en-US" altLang="zh-CN" sz="2400" kern="100" dirty="0">
                <a:solidFill>
                  <a:srgbClr val="0000FF"/>
                </a:solidFill>
                <a:latin typeface="Calibri" panose="020F0502020204030204" pitchFamily="34" charset="0"/>
                <a:cs typeface="Times New Roman" panose="02020603050405020304" pitchFamily="18" charset="0"/>
              </a:rPr>
              <a:t>2</a:t>
            </a:r>
            <a:r>
              <a:rPr lang="zh-CN" altLang="zh-CN" sz="2400" kern="100" dirty="0">
                <a:solidFill>
                  <a:srgbClr val="0000FF"/>
                </a:solidFill>
                <a:latin typeface="Calibri" panose="020F0502020204030204" pitchFamily="34" charset="0"/>
                <a:cs typeface="Times New Roman" panose="02020603050405020304" pitchFamily="18" charset="0"/>
              </a:rPr>
              <a:t>）用汇编语言编写编译程序</a:t>
            </a:r>
          </a:p>
          <a:p>
            <a:pPr indent="266700" algn="just">
              <a:spcAft>
                <a:spcPts val="0"/>
              </a:spcAft>
            </a:pPr>
            <a:r>
              <a:rPr lang="zh-CN" altLang="zh-CN" sz="2400" kern="100" dirty="0">
                <a:latin typeface="Calibri" panose="020F0502020204030204" pitchFamily="34" charset="0"/>
                <a:cs typeface="Times New Roman" panose="02020603050405020304" pitchFamily="18" charset="0"/>
              </a:rPr>
              <a:t>由于汇编语言太依赖于硬件环境，且程序过于冗长，现在也不常用，不过由于它通过汇编程序产生的目标代码效率比较高，所以在编译程序核心部分常用它编写。</a:t>
            </a:r>
          </a:p>
          <a:p>
            <a:pPr indent="266700" algn="just">
              <a:spcAft>
                <a:spcPts val="0"/>
              </a:spcAft>
            </a:pPr>
            <a:r>
              <a:rPr lang="zh-CN" altLang="zh-CN" sz="2400" kern="100" dirty="0">
                <a:solidFill>
                  <a:srgbClr val="0000FF"/>
                </a:solidFill>
                <a:latin typeface="Calibri" panose="020F0502020204030204" pitchFamily="34" charset="0"/>
                <a:cs typeface="Times New Roman" panose="02020603050405020304" pitchFamily="18" charset="0"/>
              </a:rPr>
              <a:t>（</a:t>
            </a:r>
            <a:r>
              <a:rPr lang="en-US" altLang="zh-CN" sz="2400" kern="100" dirty="0">
                <a:solidFill>
                  <a:srgbClr val="0000FF"/>
                </a:solidFill>
                <a:latin typeface="Calibri" panose="020F0502020204030204" pitchFamily="34" charset="0"/>
                <a:cs typeface="Times New Roman" panose="02020603050405020304" pitchFamily="18" charset="0"/>
              </a:rPr>
              <a:t>3</a:t>
            </a:r>
            <a:r>
              <a:rPr lang="zh-CN" altLang="zh-CN" sz="2400" kern="100" dirty="0">
                <a:solidFill>
                  <a:srgbClr val="0000FF"/>
                </a:solidFill>
                <a:latin typeface="Calibri" panose="020F0502020204030204" pitchFamily="34" charset="0"/>
                <a:cs typeface="Times New Roman" panose="02020603050405020304" pitchFamily="18" charset="0"/>
              </a:rPr>
              <a:t>）用系统程序设计语言编写</a:t>
            </a:r>
          </a:p>
          <a:p>
            <a:pPr indent="266700" algn="just">
              <a:spcAft>
                <a:spcPts val="0"/>
              </a:spcAft>
            </a:pPr>
            <a:r>
              <a:rPr lang="en-US" altLang="zh-CN" sz="2400" kern="100" dirty="0">
                <a:latin typeface="Calibri" panose="020F0502020204030204" pitchFamily="34" charset="0"/>
                <a:cs typeface="Times New Roman" panose="02020603050405020304" pitchFamily="18" charset="0"/>
              </a:rPr>
              <a:t> </a:t>
            </a:r>
            <a:r>
              <a:rPr lang="zh-CN" altLang="zh-CN" sz="2400" kern="100" dirty="0">
                <a:latin typeface="Calibri" panose="020F0502020204030204" pitchFamily="34" charset="0"/>
                <a:cs typeface="Times New Roman" panose="02020603050405020304" pitchFamily="18" charset="0"/>
              </a:rPr>
              <a:t>无论从可读性、可靠性、可维护性，还是从编写效率来说，机器语言和汇编语言这些低级程序设计语言都不能满足编译程序的开发需求。从</a:t>
            </a:r>
            <a:r>
              <a:rPr lang="en-US" altLang="zh-CN" sz="2400" kern="100" dirty="0">
                <a:latin typeface="Calibri" panose="020F0502020204030204" pitchFamily="34" charset="0"/>
                <a:cs typeface="Times New Roman" panose="02020603050405020304" pitchFamily="18" charset="0"/>
              </a:rPr>
              <a:t>1980</a:t>
            </a:r>
            <a:r>
              <a:rPr lang="zh-CN" altLang="zh-CN" sz="2400" kern="100" dirty="0">
                <a:latin typeface="Calibri" panose="020F0502020204030204" pitchFamily="34" charset="0"/>
                <a:cs typeface="Times New Roman" panose="02020603050405020304" pitchFamily="18" charset="0"/>
              </a:rPr>
              <a:t>以后，几乎所有的编译程序都是用高级语言编写，从而避开了与机器有关许多烦琐细节，大大减轻编写编译程序工作量。</a:t>
            </a:r>
            <a:r>
              <a:rPr lang="en-US" altLang="zh-CN" sz="2400" kern="100" dirty="0">
                <a:latin typeface="Calibri" panose="020F0502020204030204" pitchFamily="34" charset="0"/>
                <a:cs typeface="Times New Roman" panose="02020603050405020304" pitchFamily="18" charset="0"/>
              </a:rPr>
              <a:t>  </a:t>
            </a:r>
            <a:endParaRPr lang="zh-CN" altLang="zh-CN" sz="2400" kern="100" dirty="0">
              <a:latin typeface="Calibri" panose="020F0502020204030204" pitchFamily="34" charset="0"/>
              <a:cs typeface="Times New Roman" panose="02020603050405020304" pitchFamily="18" charset="0"/>
            </a:endParaRPr>
          </a:p>
        </p:txBody>
      </p:sp>
      <p:sp>
        <p:nvSpPr>
          <p:cNvPr id="5" name="文本框 4"/>
          <p:cNvSpPr txBox="1"/>
          <p:nvPr/>
        </p:nvSpPr>
        <p:spPr>
          <a:xfrm>
            <a:off x="8554064" y="4011561"/>
            <a:ext cx="3185652" cy="1938992"/>
          </a:xfrm>
          <a:prstGeom prst="rect">
            <a:avLst/>
          </a:prstGeom>
          <a:noFill/>
        </p:spPr>
        <p:txBody>
          <a:bodyPr wrap="square" rtlCol="0">
            <a:spAutoFit/>
          </a:bodyPr>
          <a:lstStyle/>
          <a:p>
            <a:r>
              <a:rPr lang="zh-CN" altLang="en-US" b="1" dirty="0">
                <a:latin typeface="Arial" panose="020B0604020202020204" pitchFamily="34" charset="0"/>
              </a:rPr>
              <a:t> </a:t>
            </a:r>
            <a:r>
              <a:rPr lang="zh-CN" altLang="en-US" sz="2400" b="1" dirty="0">
                <a:solidFill>
                  <a:srgbClr val="C00000"/>
                </a:solidFill>
                <a:latin typeface="Arial" panose="020B0604020202020204" pitchFamily="34" charset="0"/>
              </a:rPr>
              <a:t>能够编写编译程序或其他系统软件的高级语言</a:t>
            </a:r>
            <a:r>
              <a:rPr lang="zh-CN" altLang="en-US" sz="2400" b="1" dirty="0">
                <a:solidFill>
                  <a:srgbClr val="0000FF"/>
                </a:solidFill>
                <a:latin typeface="Arial" panose="020B0604020202020204" pitchFamily="34" charset="0"/>
              </a:rPr>
              <a:t>称系统程序设计语言。</a:t>
            </a:r>
            <a:r>
              <a:rPr lang="zh-CN" altLang="en-US" sz="2400" b="1" dirty="0">
                <a:latin typeface="Arial" panose="020B0604020202020204" pitchFamily="34" charset="0"/>
              </a:rPr>
              <a:t>如</a:t>
            </a:r>
            <a:r>
              <a:rPr lang="en-US" altLang="zh-CN" sz="2400" b="1" dirty="0">
                <a:latin typeface="Arial" panose="020B0604020202020204" pitchFamily="34" charset="0"/>
              </a:rPr>
              <a:t>PASCAL</a:t>
            </a:r>
            <a:r>
              <a:rPr lang="zh-CN" altLang="en-US" sz="2400" b="1" dirty="0">
                <a:latin typeface="Arial" panose="020B0604020202020204" pitchFamily="34" charset="0"/>
              </a:rPr>
              <a:t>、</a:t>
            </a:r>
            <a:r>
              <a:rPr lang="en-US" altLang="zh-CN" sz="2400" b="1" dirty="0">
                <a:latin typeface="Arial" panose="020B0604020202020204" pitchFamily="34" charset="0"/>
              </a:rPr>
              <a:t>C</a:t>
            </a:r>
            <a:r>
              <a:rPr lang="zh-CN" altLang="en-US" sz="2400" b="1" dirty="0">
                <a:latin typeface="Arial" panose="020B0604020202020204" pitchFamily="34" charset="0"/>
              </a:rPr>
              <a:t>、</a:t>
            </a:r>
            <a:r>
              <a:rPr lang="en-US" altLang="zh-CN" sz="2400" b="1" dirty="0">
                <a:latin typeface="Arial" panose="020B0604020202020204" pitchFamily="34" charset="0"/>
              </a:rPr>
              <a:t>C</a:t>
            </a:r>
            <a:r>
              <a:rPr lang="en-US" altLang="zh-CN" sz="2400" b="1" dirty="0" smtClean="0">
                <a:latin typeface="Arial" panose="020B0604020202020204" pitchFamily="34" charset="0"/>
              </a:rPr>
              <a:t>++</a:t>
            </a:r>
            <a:r>
              <a:rPr lang="zh-CN" altLang="en-US" sz="2400" b="1" dirty="0" smtClean="0">
                <a:latin typeface="Arial" panose="020B0604020202020204" pitchFamily="34" charset="0"/>
              </a:rPr>
              <a:t>，</a:t>
            </a:r>
            <a:r>
              <a:rPr lang="en-US" altLang="zh-CN" sz="2400" b="1" dirty="0" smtClean="0">
                <a:latin typeface="Arial" panose="020B0604020202020204" pitchFamily="34" charset="0"/>
              </a:rPr>
              <a:t>Java…</a:t>
            </a:r>
            <a:endParaRPr lang="zh-CN" altLang="en-US" sz="2400" dirty="0"/>
          </a:p>
        </p:txBody>
      </p:sp>
      <p:sp>
        <p:nvSpPr>
          <p:cNvPr id="6" name="标题 1"/>
          <p:cNvSpPr/>
          <p:nvPr/>
        </p:nvSpPr>
        <p:spPr bwMode="auto">
          <a:xfrm>
            <a:off x="-654692" y="55284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en-US" altLang="zh-CN"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a:t>
            </a:r>
            <a:r>
              <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编译程序的构建方法</a:t>
            </a:r>
          </a:p>
          <a:p>
            <a:pPr algn="ctr">
              <a:lnSpc>
                <a:spcPts val="4135"/>
              </a:lnSpc>
              <a:defRPr/>
            </a:pP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320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8"/>
          <p:cNvSpPr txBox="1">
            <a:spLocks noChangeArrowheads="1"/>
          </p:cNvSpPr>
          <p:nvPr/>
        </p:nvSpPr>
        <p:spPr bwMode="auto">
          <a:xfrm>
            <a:off x="4143376" y="1620010"/>
            <a:ext cx="3905249"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700">
                <a:solidFill>
                  <a:schemeClr val="bg1"/>
                </a:solidFill>
                <a:latin typeface="微软雅黑" panose="020B0503020204020204" pitchFamily="34" charset="-122"/>
                <a:ea typeface="微软雅黑" panose="020B0503020204020204" pitchFamily="34" charset="-122"/>
              </a:rPr>
              <a:t>阶段小结</a:t>
            </a:r>
          </a:p>
        </p:txBody>
      </p:sp>
      <p:sp>
        <p:nvSpPr>
          <p:cNvPr id="11" name="矩形 10"/>
          <p:cNvSpPr/>
          <p:nvPr/>
        </p:nvSpPr>
        <p:spPr>
          <a:xfrm>
            <a:off x="311151" y="1158243"/>
            <a:ext cx="11569700" cy="627027"/>
          </a:xfrm>
          <a:prstGeom prst="rect">
            <a:avLst/>
          </a:prstGeom>
          <a:solidFill>
            <a:schemeClr val="bg1"/>
          </a:solidFill>
        </p:spPr>
        <p:txBody>
          <a:bodyPr lIns="121917" tIns="60958" rIns="121917" bIns="60958">
            <a:spAutoFit/>
          </a:bodyPr>
          <a:lstStyle/>
          <a:p>
            <a:pPr marL="457200" indent="-457200">
              <a:lnSpc>
                <a:spcPct val="110000"/>
              </a:lnSpc>
              <a:buClr>
                <a:srgbClr val="C00000"/>
              </a:buClr>
              <a:buFont typeface="Wingdings" panose="05000000000000000000" pitchFamily="2" charset="2"/>
              <a:buChar char="u"/>
              <a:defRPr/>
            </a:pPr>
            <a:r>
              <a:rPr lang="zh-CN" altLang="en-US" sz="3200" b="1" dirty="0">
                <a:latin typeface="微软雅黑" panose="020B0503020204020204" pitchFamily="34" charset="-122"/>
                <a:ea typeface="微软雅黑" panose="020B0503020204020204" pitchFamily="34" charset="-122"/>
              </a:rPr>
              <a:t>编译程序的开发技术</a:t>
            </a:r>
          </a:p>
        </p:txBody>
      </p:sp>
      <p:sp>
        <p:nvSpPr>
          <p:cNvPr id="7174" name="标题 1"/>
          <p:cNvSpPr/>
          <p:nvPr/>
        </p:nvSpPr>
        <p:spPr bwMode="auto">
          <a:xfrm>
            <a:off x="-654692" y="55284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en-US" altLang="zh-CN"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a:t>
            </a:r>
            <a:r>
              <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编译程序的构建方法</a:t>
            </a:r>
          </a:p>
          <a:p>
            <a:pPr algn="ctr">
              <a:lnSpc>
                <a:spcPts val="4135"/>
              </a:lnSpc>
              <a:defRPr/>
            </a:pP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灯片编号占位符 3"/>
          <p:cNvSpPr>
            <a:spLocks noGrp="1"/>
          </p:cNvSpPr>
          <p:nvPr>
            <p:ph type="sldNum" sz="quarter" idx="12"/>
          </p:nvPr>
        </p:nvSpPr>
        <p:spPr bwMode="auto">
          <a:xfrm>
            <a:off x="10416208" y="6385379"/>
            <a:ext cx="43173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0CF85F1-2FE8-4228-80D3-962987FA4664}" type="slidenum">
              <a:rPr lang="zh-CN" altLang="en-US" smtClean="0">
                <a:solidFill>
                  <a:srgbClr val="045C75"/>
                </a:solidFill>
                <a:latin typeface="微软雅黑" panose="020B0503020204020204" pitchFamily="34" charset="-122"/>
                <a:ea typeface="微软雅黑" panose="020B0503020204020204" pitchFamily="34" charset="-122"/>
              </a:rPr>
              <a:t>62</a:t>
            </a:fld>
            <a:endParaRPr lang="en-US" altLang="zh-CN">
              <a:solidFill>
                <a:srgbClr val="045C75"/>
              </a:solidFill>
              <a:latin typeface="微软雅黑" panose="020B0503020204020204" pitchFamily="34" charset="-122"/>
              <a:ea typeface="微软雅黑" panose="020B0503020204020204" pitchFamily="34" charset="-122"/>
            </a:endParaRPr>
          </a:p>
        </p:txBody>
      </p:sp>
      <p:sp>
        <p:nvSpPr>
          <p:cNvPr id="3" name="矩形 2"/>
          <p:cNvSpPr/>
          <p:nvPr/>
        </p:nvSpPr>
        <p:spPr>
          <a:xfrm>
            <a:off x="1212770" y="2390665"/>
            <a:ext cx="9419304" cy="1938992"/>
          </a:xfrm>
          <a:prstGeom prst="rect">
            <a:avLst/>
          </a:prstGeom>
        </p:spPr>
        <p:txBody>
          <a:bodyPr wrap="square">
            <a:spAutoFit/>
          </a:bodyPr>
          <a:lstStyle/>
          <a:p>
            <a:pPr>
              <a:spcBef>
                <a:spcPct val="0"/>
              </a:spcBef>
            </a:pPr>
            <a:r>
              <a:rPr lang="en-US" altLang="zh-CN" sz="2400" dirty="0" smtClean="0">
                <a:latin typeface="Calibri" panose="020F0502020204030204" pitchFamily="34" charset="0"/>
                <a:cs typeface="Times New Roman" panose="02020603050405020304" pitchFamily="18" charset="0"/>
              </a:rPr>
              <a:t>    </a:t>
            </a:r>
            <a:r>
              <a:rPr lang="en-US" altLang="zh-CN" sz="2400" b="1" dirty="0">
                <a:latin typeface="Arial" panose="020B0604020202020204" pitchFamily="34" charset="0"/>
              </a:rPr>
              <a:t>1.</a:t>
            </a:r>
            <a:r>
              <a:rPr lang="zh-CN" altLang="en-US" sz="2400" b="1" dirty="0">
                <a:latin typeface="Arial" panose="020B0604020202020204" pitchFamily="34" charset="0"/>
              </a:rPr>
              <a:t>自编译</a:t>
            </a:r>
          </a:p>
          <a:p>
            <a:pPr>
              <a:spcBef>
                <a:spcPct val="0"/>
              </a:spcBef>
            </a:pPr>
            <a:r>
              <a:rPr lang="zh-CN" altLang="en-US" sz="2400" b="1" dirty="0">
                <a:latin typeface="Arial" panose="020B0604020202020204" pitchFamily="34" charset="0"/>
              </a:rPr>
              <a:t>   </a:t>
            </a:r>
            <a:r>
              <a:rPr lang="en-US" altLang="zh-CN" sz="2400" b="1" dirty="0">
                <a:latin typeface="Arial" panose="020B0604020202020204" pitchFamily="34" charset="0"/>
              </a:rPr>
              <a:t>2.</a:t>
            </a:r>
            <a:r>
              <a:rPr lang="zh-CN" altLang="en-US" sz="2400" b="1" dirty="0">
                <a:latin typeface="Arial" panose="020B0604020202020204" pitchFamily="34" charset="0"/>
              </a:rPr>
              <a:t>交叉编译</a:t>
            </a:r>
          </a:p>
          <a:p>
            <a:pPr>
              <a:spcBef>
                <a:spcPct val="0"/>
              </a:spcBef>
            </a:pPr>
            <a:r>
              <a:rPr lang="zh-CN" altLang="en-US" sz="2400" b="1" dirty="0">
                <a:latin typeface="Arial" panose="020B0604020202020204" pitchFamily="34" charset="0"/>
              </a:rPr>
              <a:t>   </a:t>
            </a:r>
            <a:r>
              <a:rPr lang="en-US" altLang="zh-CN" sz="2400" b="1" dirty="0">
                <a:latin typeface="Arial" panose="020B0604020202020204" pitchFamily="34" charset="0"/>
              </a:rPr>
              <a:t>3.</a:t>
            </a:r>
            <a:r>
              <a:rPr lang="zh-CN" altLang="en-US" sz="2400" b="1" dirty="0">
                <a:latin typeface="Arial" panose="020B0604020202020204" pitchFamily="34" charset="0"/>
              </a:rPr>
              <a:t>自展技术</a:t>
            </a:r>
          </a:p>
          <a:p>
            <a:pPr>
              <a:spcBef>
                <a:spcPct val="0"/>
              </a:spcBef>
            </a:pPr>
            <a:r>
              <a:rPr lang="zh-CN" altLang="en-US" sz="2400" b="1" dirty="0">
                <a:latin typeface="Arial" panose="020B0604020202020204" pitchFamily="34" charset="0"/>
              </a:rPr>
              <a:t>   </a:t>
            </a:r>
            <a:r>
              <a:rPr lang="en-US" altLang="zh-CN" sz="2400" b="1" dirty="0">
                <a:latin typeface="Arial" panose="020B0604020202020204" pitchFamily="34" charset="0"/>
              </a:rPr>
              <a:t>4.</a:t>
            </a:r>
            <a:r>
              <a:rPr lang="zh-CN" altLang="en-US" sz="2400" b="1" dirty="0">
                <a:latin typeface="Arial" panose="020B0604020202020204" pitchFamily="34" charset="0"/>
              </a:rPr>
              <a:t>移植</a:t>
            </a:r>
          </a:p>
          <a:p>
            <a:pPr>
              <a:spcBef>
                <a:spcPct val="0"/>
              </a:spcBef>
            </a:pPr>
            <a:endParaRPr lang="zh-CN" altLang="en-US" sz="2400" b="1" dirty="0">
              <a:latin typeface="Arial" panose="020B0604020202020204" pitchFamily="34" charset="0"/>
            </a:endParaRPr>
          </a:p>
        </p:txBody>
      </p:sp>
    </p:spTree>
    <p:extLst>
      <p:ext uri="{BB962C8B-B14F-4D97-AF65-F5344CB8AC3E}">
        <p14:creationId xmlns:p14="http://schemas.microsoft.com/office/powerpoint/2010/main" val="3917881766"/>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63</a:t>
            </a:fld>
            <a:endParaRPr lang="zh-CN" altLang="en-US"/>
          </a:p>
        </p:txBody>
      </p:sp>
      <p:sp>
        <p:nvSpPr>
          <p:cNvPr id="21" name="文本框 20"/>
          <p:cNvSpPr txBox="1"/>
          <p:nvPr/>
        </p:nvSpPr>
        <p:spPr>
          <a:xfrm>
            <a:off x="1091381" y="1051064"/>
            <a:ext cx="9324827" cy="2308324"/>
          </a:xfrm>
          <a:prstGeom prst="rect">
            <a:avLst/>
          </a:prstGeom>
          <a:noFill/>
        </p:spPr>
        <p:txBody>
          <a:bodyPr wrap="square" rtlCol="0">
            <a:spAutoFit/>
          </a:bodyPr>
          <a:lstStyle/>
          <a:p>
            <a:r>
              <a:rPr lang="en-US" altLang="zh-CN" sz="2400" b="1" dirty="0" smtClean="0"/>
              <a:t>        </a:t>
            </a:r>
            <a:r>
              <a:rPr lang="zh-CN" altLang="zh-CN" sz="2400" b="1" dirty="0" smtClean="0"/>
              <a:t>一</a:t>
            </a:r>
            <a:r>
              <a:rPr lang="zh-CN" altLang="zh-CN" sz="2400" b="1" dirty="0"/>
              <a:t>个编译程序通常会涉及到</a:t>
            </a:r>
            <a:r>
              <a:rPr lang="en-US" altLang="zh-CN" sz="2400" b="1" dirty="0"/>
              <a:t>3</a:t>
            </a:r>
            <a:r>
              <a:rPr lang="zh-CN" altLang="zh-CN" sz="2400" b="1" dirty="0"/>
              <a:t>种语言</a:t>
            </a:r>
            <a:r>
              <a:rPr lang="zh-CN" altLang="zh-CN" sz="2400" b="1" dirty="0" smtClean="0"/>
              <a:t>：</a:t>
            </a:r>
            <a:endParaRPr lang="en-US" altLang="zh-CN" sz="2400" b="1" dirty="0" smtClean="0"/>
          </a:p>
          <a:p>
            <a:r>
              <a:rPr lang="en-US" altLang="zh-CN" sz="2400" b="1" dirty="0">
                <a:solidFill>
                  <a:srgbClr val="0000FF"/>
                </a:solidFill>
              </a:rPr>
              <a:t> </a:t>
            </a:r>
            <a:r>
              <a:rPr lang="en-US" altLang="zh-CN" sz="2400" b="1" dirty="0" smtClean="0">
                <a:solidFill>
                  <a:srgbClr val="0000FF"/>
                </a:solidFill>
              </a:rPr>
              <a:t>         </a:t>
            </a:r>
            <a:r>
              <a:rPr lang="zh-CN" altLang="zh-CN" sz="2400" b="1" dirty="0" smtClean="0">
                <a:solidFill>
                  <a:srgbClr val="0000FF"/>
                </a:solidFill>
              </a:rPr>
              <a:t>源语言</a:t>
            </a:r>
            <a:r>
              <a:rPr lang="zh-CN" altLang="zh-CN" sz="2400" b="1" dirty="0">
                <a:solidFill>
                  <a:srgbClr val="0000FF"/>
                </a:solidFill>
              </a:rPr>
              <a:t>、目标语言和编译程序“书写语言”</a:t>
            </a:r>
            <a:r>
              <a:rPr lang="zh-CN" altLang="zh-CN" sz="2400" b="1" dirty="0" smtClean="0"/>
              <a:t>。</a:t>
            </a:r>
            <a:endParaRPr lang="en-US" altLang="zh-CN" sz="2400" b="1" dirty="0" smtClean="0"/>
          </a:p>
          <a:p>
            <a:r>
              <a:rPr lang="en-US" altLang="zh-CN" sz="2400" b="1" dirty="0"/>
              <a:t> </a:t>
            </a:r>
            <a:r>
              <a:rPr lang="en-US" altLang="zh-CN" sz="2400" b="1" dirty="0" smtClean="0"/>
              <a:t>        </a:t>
            </a:r>
            <a:r>
              <a:rPr lang="zh-CN" altLang="zh-CN" sz="2400" b="1" dirty="0" smtClean="0"/>
              <a:t>源语言</a:t>
            </a:r>
            <a:r>
              <a:rPr lang="zh-CN" altLang="zh-CN" sz="2400" b="1" dirty="0"/>
              <a:t>和目标语言体现了编译程序的功能</a:t>
            </a:r>
            <a:r>
              <a:rPr lang="zh-CN" altLang="zh-CN" sz="2400" b="1" dirty="0" smtClean="0"/>
              <a:t>，</a:t>
            </a:r>
            <a:endParaRPr lang="en-US" altLang="zh-CN" sz="2400" b="1" dirty="0" smtClean="0"/>
          </a:p>
          <a:p>
            <a:r>
              <a:rPr lang="en-US" altLang="zh-CN" sz="2400" b="1" dirty="0"/>
              <a:t> </a:t>
            </a:r>
            <a:r>
              <a:rPr lang="en-US" altLang="zh-CN" sz="2400" b="1" dirty="0" smtClean="0"/>
              <a:t>       </a:t>
            </a:r>
            <a:r>
              <a:rPr lang="zh-CN" altLang="zh-CN" sz="2400" b="1" dirty="0" smtClean="0"/>
              <a:t>而</a:t>
            </a:r>
            <a:r>
              <a:rPr lang="zh-CN" altLang="zh-CN" sz="2400" b="1" dirty="0"/>
              <a:t>“书写语言”代表了编译程序所需的运行环境</a:t>
            </a:r>
            <a:r>
              <a:rPr lang="zh-CN" altLang="zh-CN" sz="2400" b="1" dirty="0" smtClean="0"/>
              <a:t>。</a:t>
            </a:r>
            <a:endParaRPr lang="en-US" altLang="zh-CN" sz="2400" b="1" dirty="0" smtClean="0"/>
          </a:p>
          <a:p>
            <a:r>
              <a:rPr lang="en-US" altLang="zh-CN" sz="2400" b="1" dirty="0"/>
              <a:t> </a:t>
            </a:r>
            <a:r>
              <a:rPr lang="en-US" altLang="zh-CN" sz="2400" b="1" dirty="0" smtClean="0"/>
              <a:t>       </a:t>
            </a:r>
            <a:r>
              <a:rPr lang="zh-CN" altLang="zh-CN" sz="2400" b="1" dirty="0" smtClean="0"/>
              <a:t>三</a:t>
            </a:r>
            <a:r>
              <a:rPr lang="zh-CN" altLang="zh-CN" sz="2400" b="1" dirty="0"/>
              <a:t>者之间的关系可用</a:t>
            </a:r>
            <a:r>
              <a:rPr lang="en-US" altLang="zh-CN" sz="2400" b="1" dirty="0"/>
              <a:t>T</a:t>
            </a:r>
            <a:r>
              <a:rPr lang="zh-CN" altLang="zh-CN" sz="2400" b="1" dirty="0"/>
              <a:t>型图来</a:t>
            </a:r>
            <a:r>
              <a:rPr lang="zh-CN" altLang="zh-CN" sz="2400" b="1" dirty="0" smtClean="0"/>
              <a:t>表示</a:t>
            </a:r>
            <a:r>
              <a:rPr lang="zh-CN" altLang="en-US" sz="2400" b="1" dirty="0" smtClean="0"/>
              <a:t>，</a:t>
            </a:r>
            <a:r>
              <a:rPr lang="zh-CN" altLang="zh-CN" sz="2400" b="1" dirty="0" smtClean="0"/>
              <a:t>可以</a:t>
            </a:r>
            <a:r>
              <a:rPr lang="zh-CN" altLang="zh-CN" sz="2400" b="1" dirty="0"/>
              <a:t>读成“</a:t>
            </a:r>
            <a:r>
              <a:rPr lang="en-US" altLang="zh-CN" sz="2400" b="1" dirty="0">
                <a:solidFill>
                  <a:srgbClr val="0000FF"/>
                </a:solidFill>
              </a:rPr>
              <a:t>W</a:t>
            </a:r>
            <a:r>
              <a:rPr lang="zh-CN" altLang="zh-CN" sz="2400" b="1" dirty="0">
                <a:solidFill>
                  <a:srgbClr val="0000FF"/>
                </a:solidFill>
              </a:rPr>
              <a:t>语言编写的</a:t>
            </a:r>
            <a:r>
              <a:rPr lang="en-US" altLang="zh-CN" sz="2400" b="1" dirty="0">
                <a:solidFill>
                  <a:srgbClr val="0000FF"/>
                </a:solidFill>
              </a:rPr>
              <a:t>S</a:t>
            </a:r>
            <a:r>
              <a:rPr lang="zh-CN" altLang="zh-CN" sz="2400" b="1" dirty="0">
                <a:solidFill>
                  <a:srgbClr val="0000FF"/>
                </a:solidFill>
              </a:rPr>
              <a:t>语言的编译程序，其目标语言是</a:t>
            </a:r>
            <a:r>
              <a:rPr lang="en-US" altLang="zh-CN" sz="2400" b="1" dirty="0">
                <a:solidFill>
                  <a:srgbClr val="0000FF"/>
                </a:solidFill>
              </a:rPr>
              <a:t>D</a:t>
            </a:r>
            <a:r>
              <a:rPr lang="zh-CN" altLang="zh-CN" sz="2400" b="1" dirty="0">
                <a:solidFill>
                  <a:srgbClr val="0000FF"/>
                </a:solidFill>
              </a:rPr>
              <a:t>语言</a:t>
            </a:r>
            <a:r>
              <a:rPr lang="zh-CN" altLang="zh-CN" sz="2400" b="1" dirty="0"/>
              <a:t>”</a:t>
            </a:r>
            <a:endParaRPr lang="zh-CN" altLang="en-US" sz="2400" b="1" dirty="0"/>
          </a:p>
        </p:txBody>
      </p:sp>
      <p:pic>
        <p:nvPicPr>
          <p:cNvPr id="26" name="图片 25"/>
          <p:cNvPicPr/>
          <p:nvPr/>
        </p:nvPicPr>
        <p:blipFill>
          <a:blip r:embed="rId2"/>
          <a:stretch>
            <a:fillRect/>
          </a:stretch>
        </p:blipFill>
        <p:spPr>
          <a:xfrm>
            <a:off x="3342968" y="3952568"/>
            <a:ext cx="5624051" cy="1506630"/>
          </a:xfrm>
          <a:prstGeom prst="rect">
            <a:avLst/>
          </a:prstGeom>
        </p:spPr>
      </p:pic>
      <p:sp>
        <p:nvSpPr>
          <p:cNvPr id="27" name="标题 1"/>
          <p:cNvSpPr/>
          <p:nvPr/>
        </p:nvSpPr>
        <p:spPr bwMode="auto">
          <a:xfrm>
            <a:off x="-2279807" y="533183"/>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en-US" altLang="zh-CN"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
            </a:r>
            <a:r>
              <a:rPr lang="zh-CN" altLang="en-US"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型图</a:t>
            </a: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ts val="4135"/>
              </a:lnSpc>
              <a:defRPr/>
            </a:pP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6302478" y="3020582"/>
                <a:ext cx="5407741" cy="952953"/>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是用于描述编译器实现时的一种辅助工具，可以用来表示源语言</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、目标语言</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、和编译程序书写语言</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W</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之间的关系。简记为</a:t>
                </a:r>
                <a14:m>
                  <m:oMath xmlns:m="http://schemas.openxmlformats.org/officeDocument/2006/math">
                    <m:sSubSup>
                      <m:sSubSupPr>
                        <m:ctrlPr>
                          <a:rPr lang="en-US" altLang="zh-CN" i="1" dirty="0">
                            <a:latin typeface="Cambria Math" panose="02040503050406030204" pitchFamily="18" charset="0"/>
                            <a:ea typeface="微软雅黑" panose="020B0503020204020204" pitchFamily="34" charset="-122"/>
                            <a:sym typeface="+mn-ea"/>
                          </a:rPr>
                        </m:ctrlPr>
                      </m:sSubSupPr>
                      <m:e>
                        <m:r>
                          <a:rPr lang="en-US" altLang="zh-CN" i="1" dirty="0">
                            <a:latin typeface="Cambria Math" panose="02040503050406030204" pitchFamily="18" charset="0"/>
                            <a:ea typeface="微软雅黑" panose="020B0503020204020204" pitchFamily="34" charset="-122"/>
                            <a:sym typeface="+mn-ea"/>
                          </a:rPr>
                          <m:t>𝐶</m:t>
                        </m:r>
                      </m:e>
                      <m:sub>
                        <m:r>
                          <a:rPr lang="en-US" altLang="zh-CN" b="0" i="1" dirty="0" smtClean="0">
                            <a:latin typeface="Cambria Math" panose="02040503050406030204" pitchFamily="18" charset="0"/>
                            <a:ea typeface="微软雅黑" panose="020B0503020204020204" pitchFamily="34" charset="-122"/>
                            <a:sym typeface="+mn-ea"/>
                          </a:rPr>
                          <m:t>𝑊</m:t>
                        </m:r>
                      </m:sub>
                      <m:sup>
                        <m:r>
                          <a:rPr lang="en-US" altLang="zh-CN" b="0" i="1" dirty="0" smtClean="0">
                            <a:latin typeface="Cambria Math" panose="02040503050406030204" pitchFamily="18" charset="0"/>
                            <a:ea typeface="微软雅黑" panose="020B0503020204020204" pitchFamily="34" charset="-122"/>
                            <a:sym typeface="+mn-ea"/>
                          </a:rPr>
                          <m:t>𝑆</m:t>
                        </m:r>
                        <m:r>
                          <a:rPr lang="en-US" altLang="zh-CN" i="1" dirty="0">
                            <a:latin typeface="Cambria Math" panose="02040503050406030204" pitchFamily="18" charset="0"/>
                            <a:ea typeface="微软雅黑" panose="020B0503020204020204" pitchFamily="34" charset="-122"/>
                            <a:sym typeface="+mn-ea"/>
                          </a:rPr>
                          <m:t>~</m:t>
                        </m:r>
                        <m:r>
                          <a:rPr lang="en-US" altLang="zh-CN" i="1" dirty="0">
                            <a:latin typeface="Cambria Math" panose="02040503050406030204" pitchFamily="18" charset="0"/>
                            <a:ea typeface="微软雅黑" panose="020B0503020204020204" pitchFamily="34" charset="-122"/>
                            <a:sym typeface="+mn-ea"/>
                          </a:rPr>
                          <m:t>𝐷</m:t>
                        </m:r>
                      </m:sup>
                    </m:sSubSup>
                  </m:oMath>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302478" y="3020582"/>
                <a:ext cx="5407741" cy="952953"/>
              </a:xfrm>
              <a:prstGeom prst="rect">
                <a:avLst/>
              </a:prstGeom>
              <a:blipFill>
                <a:blip r:embed="rId3"/>
                <a:stretch>
                  <a:fillRect l="-1015" t="-3846" b="-7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60716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64</a:t>
            </a:fld>
            <a:endParaRPr lang="zh-CN" altLang="en-US"/>
          </a:p>
        </p:txBody>
      </p:sp>
      <p:pic>
        <p:nvPicPr>
          <p:cNvPr id="3" name="图片 2"/>
          <p:cNvPicPr/>
          <p:nvPr/>
        </p:nvPicPr>
        <p:blipFill>
          <a:blip r:embed="rId2"/>
          <a:stretch>
            <a:fillRect/>
          </a:stretch>
        </p:blipFill>
        <p:spPr>
          <a:xfrm>
            <a:off x="2133600" y="1442474"/>
            <a:ext cx="4488057" cy="1536700"/>
          </a:xfrm>
          <a:prstGeom prst="rect">
            <a:avLst/>
          </a:prstGeom>
        </p:spPr>
      </p:pic>
      <p:sp>
        <p:nvSpPr>
          <p:cNvPr id="5" name="矩形 4"/>
          <p:cNvSpPr/>
          <p:nvPr/>
        </p:nvSpPr>
        <p:spPr>
          <a:xfrm>
            <a:off x="3098224" y="3244334"/>
            <a:ext cx="6863354" cy="1477328"/>
          </a:xfrm>
          <a:prstGeom prst="rect">
            <a:avLst/>
          </a:prstGeom>
        </p:spPr>
        <p:txBody>
          <a:bodyPr wrap="none">
            <a:spAutoFit/>
          </a:bodyPr>
          <a:lstStyle/>
          <a:p>
            <a:r>
              <a:rPr lang="zh-CN" altLang="zh-CN" b="1" dirty="0" smtClean="0"/>
              <a:t>“</a:t>
            </a:r>
            <a:r>
              <a:rPr lang="en-US" altLang="zh-CN" b="1" dirty="0" smtClean="0">
                <a:solidFill>
                  <a:srgbClr val="0000FF"/>
                </a:solidFill>
              </a:rPr>
              <a:t>A</a:t>
            </a:r>
            <a:r>
              <a:rPr lang="zh-CN" altLang="en-US" b="1" dirty="0" smtClean="0">
                <a:solidFill>
                  <a:srgbClr val="0000FF"/>
                </a:solidFill>
              </a:rPr>
              <a:t>机器</a:t>
            </a:r>
            <a:r>
              <a:rPr lang="zh-CN" altLang="zh-CN" b="1" dirty="0" smtClean="0">
                <a:solidFill>
                  <a:srgbClr val="0000FF"/>
                </a:solidFill>
              </a:rPr>
              <a:t>语言</a:t>
            </a:r>
            <a:r>
              <a:rPr lang="zh-CN" altLang="zh-CN" b="1" dirty="0">
                <a:solidFill>
                  <a:srgbClr val="0000FF"/>
                </a:solidFill>
              </a:rPr>
              <a:t>编写</a:t>
            </a:r>
            <a:r>
              <a:rPr lang="zh-CN" altLang="zh-CN" b="1" dirty="0" smtClean="0">
                <a:solidFill>
                  <a:srgbClr val="0000FF"/>
                </a:solidFill>
              </a:rPr>
              <a:t>的</a:t>
            </a:r>
            <a:r>
              <a:rPr lang="en-US" altLang="zh-CN" b="1" dirty="0" smtClean="0">
                <a:solidFill>
                  <a:srgbClr val="0000FF"/>
                </a:solidFill>
              </a:rPr>
              <a:t>Pascal</a:t>
            </a:r>
            <a:r>
              <a:rPr lang="zh-CN" altLang="zh-CN" b="1" dirty="0" smtClean="0">
                <a:solidFill>
                  <a:srgbClr val="0000FF"/>
                </a:solidFill>
              </a:rPr>
              <a:t>语言</a:t>
            </a:r>
            <a:r>
              <a:rPr lang="zh-CN" altLang="zh-CN" b="1" dirty="0">
                <a:solidFill>
                  <a:srgbClr val="0000FF"/>
                </a:solidFill>
              </a:rPr>
              <a:t>的编译程序，其目标语言</a:t>
            </a:r>
            <a:r>
              <a:rPr lang="zh-CN" altLang="zh-CN" b="1" dirty="0" smtClean="0">
                <a:solidFill>
                  <a:srgbClr val="0000FF"/>
                </a:solidFill>
              </a:rPr>
              <a:t>是</a:t>
            </a:r>
            <a:r>
              <a:rPr lang="en-US" altLang="zh-CN" b="1" dirty="0" smtClean="0">
                <a:solidFill>
                  <a:srgbClr val="0000FF"/>
                </a:solidFill>
              </a:rPr>
              <a:t>A</a:t>
            </a:r>
            <a:r>
              <a:rPr lang="zh-CN" altLang="zh-CN" b="1" dirty="0" smtClean="0">
                <a:solidFill>
                  <a:srgbClr val="0000FF"/>
                </a:solidFill>
              </a:rPr>
              <a:t>语言</a:t>
            </a:r>
            <a:r>
              <a:rPr lang="zh-CN" altLang="zh-CN" b="1" dirty="0" smtClean="0"/>
              <a:t>”</a:t>
            </a:r>
            <a:endParaRPr lang="en-US" altLang="zh-CN" b="1" dirty="0" smtClean="0"/>
          </a:p>
          <a:p>
            <a:endParaRPr lang="en-US" altLang="zh-CN" b="1" dirty="0"/>
          </a:p>
          <a:p>
            <a:endParaRPr lang="en-US" altLang="zh-CN" b="1" dirty="0" smtClean="0"/>
          </a:p>
          <a:p>
            <a:endParaRPr lang="en-US" altLang="zh-CN" b="1" dirty="0"/>
          </a:p>
          <a:p>
            <a:r>
              <a:rPr lang="en-US" altLang="zh-CN" b="1" dirty="0" smtClean="0"/>
              <a:t>     </a:t>
            </a:r>
            <a:r>
              <a:rPr lang="zh-CN" altLang="en-US" b="1" dirty="0" smtClean="0"/>
              <a:t>在</a:t>
            </a:r>
            <a:r>
              <a:rPr lang="en-US" altLang="zh-CN" b="1" dirty="0" smtClean="0"/>
              <a:t>A</a:t>
            </a:r>
            <a:r>
              <a:rPr lang="zh-CN" altLang="en-US" b="1" dirty="0" smtClean="0"/>
              <a:t>机器上可以用</a:t>
            </a:r>
            <a:r>
              <a:rPr lang="en-US" altLang="zh-CN" b="1" dirty="0" smtClean="0"/>
              <a:t>Pascal</a:t>
            </a:r>
            <a:r>
              <a:rPr lang="zh-CN" altLang="en-US" b="1" dirty="0" smtClean="0"/>
              <a:t>语言写任何程序了</a:t>
            </a:r>
            <a:endParaRPr lang="zh-CN" altLang="en-US" dirty="0"/>
          </a:p>
        </p:txBody>
      </p:sp>
    </p:spTree>
    <p:extLst>
      <p:ext uri="{BB962C8B-B14F-4D97-AF65-F5344CB8AC3E}">
        <p14:creationId xmlns:p14="http://schemas.microsoft.com/office/powerpoint/2010/main" val="164358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65</a:t>
            </a:fld>
            <a:endParaRPr lang="zh-CN" altLang="en-US"/>
          </a:p>
        </p:txBody>
      </p:sp>
      <p:sp>
        <p:nvSpPr>
          <p:cNvPr id="4" name="标题 1"/>
          <p:cNvSpPr/>
          <p:nvPr/>
        </p:nvSpPr>
        <p:spPr bwMode="auto">
          <a:xfrm>
            <a:off x="-1611213" y="183792"/>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zh-CN" altLang="en-US"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自编译技术</a:t>
            </a: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1376515" y="1404854"/>
            <a:ext cx="8583561" cy="830997"/>
          </a:xfrm>
          <a:prstGeom prst="rect">
            <a:avLst/>
          </a:prstGeom>
        </p:spPr>
        <p:txBody>
          <a:bodyPr wrap="square">
            <a:spAutoFit/>
          </a:bodyPr>
          <a:lstStyle/>
          <a:p>
            <a:pPr indent="266700" algn="just">
              <a:spcAft>
                <a:spcPts val="0"/>
              </a:spcAft>
            </a:pPr>
            <a:r>
              <a:rPr lang="zh-CN" altLang="zh-CN" sz="2400" kern="100" dirty="0">
                <a:latin typeface="Calibri" panose="020F0502020204030204" pitchFamily="34" charset="0"/>
                <a:cs typeface="Times New Roman" panose="02020603050405020304" pitchFamily="18" charset="0"/>
              </a:rPr>
              <a:t>自编译技术是由瑞士苏黎世理工学院的</a:t>
            </a:r>
            <a:r>
              <a:rPr lang="en-US" altLang="zh-CN" sz="2400" kern="100" dirty="0" err="1">
                <a:latin typeface="Calibri" panose="020F0502020204030204" pitchFamily="34" charset="0"/>
                <a:cs typeface="Times New Roman" panose="02020603050405020304" pitchFamily="18" charset="0"/>
              </a:rPr>
              <a:t>N.Wirth</a:t>
            </a:r>
            <a:r>
              <a:rPr lang="zh-CN" altLang="zh-CN" sz="2400" kern="100" dirty="0">
                <a:latin typeface="Calibri" panose="020F0502020204030204" pitchFamily="34" charset="0"/>
                <a:cs typeface="Times New Roman" panose="02020603050405020304" pitchFamily="18" charset="0"/>
              </a:rPr>
              <a:t>教授提出来的，并利用该技术成功地构造了</a:t>
            </a:r>
            <a:r>
              <a:rPr lang="en-US" altLang="zh-CN" sz="2400" kern="100" dirty="0">
                <a:latin typeface="Calibri" panose="020F0502020204030204" pitchFamily="34" charset="0"/>
                <a:cs typeface="Times New Roman" panose="02020603050405020304" pitchFamily="18" charset="0"/>
              </a:rPr>
              <a:t>Pascal</a:t>
            </a:r>
            <a:r>
              <a:rPr lang="zh-CN" altLang="zh-CN" sz="2400" kern="100" dirty="0">
                <a:latin typeface="Calibri" panose="020F0502020204030204" pitchFamily="34" charset="0"/>
                <a:cs typeface="Times New Roman" panose="02020603050405020304" pitchFamily="18" charset="0"/>
              </a:rPr>
              <a:t>语言的编译程序。</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187" y="2943802"/>
            <a:ext cx="6953449" cy="240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704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66</a:t>
            </a:fld>
            <a:endParaRPr lang="zh-CN" altLang="en-US"/>
          </a:p>
        </p:txBody>
      </p:sp>
      <p:sp>
        <p:nvSpPr>
          <p:cNvPr id="4" name="矩形 3"/>
          <p:cNvSpPr/>
          <p:nvPr/>
        </p:nvSpPr>
        <p:spPr>
          <a:xfrm>
            <a:off x="3539718" y="4493031"/>
            <a:ext cx="4234493" cy="369332"/>
          </a:xfrm>
          <a:prstGeom prst="rect">
            <a:avLst/>
          </a:prstGeom>
        </p:spPr>
        <p:txBody>
          <a:bodyPr wrap="none">
            <a:spAutoFit/>
          </a:bodyPr>
          <a:lstStyle/>
          <a:p>
            <a:r>
              <a:rPr lang="zh-CN" altLang="zh-CN" dirty="0">
                <a:latin typeface="Calibri" panose="020F0502020204030204" pitchFamily="34" charset="0"/>
                <a:cs typeface="Times New Roman" panose="02020603050405020304" pitchFamily="18" charset="0"/>
              </a:rPr>
              <a:t>利用</a:t>
            </a:r>
            <a:r>
              <a:rPr lang="en-US" altLang="zh-CN" dirty="0">
                <a:latin typeface="Calibri" panose="020F0502020204030204" pitchFamily="34" charset="0"/>
                <a:cs typeface="Times New Roman" panose="02020603050405020304" pitchFamily="18" charset="0"/>
              </a:rPr>
              <a:t>PASCAL</a:t>
            </a:r>
            <a:r>
              <a:rPr lang="zh-CN" altLang="zh-CN" dirty="0">
                <a:latin typeface="Calibri" panose="020F0502020204030204" pitchFamily="34" charset="0"/>
                <a:cs typeface="Times New Roman" panose="02020603050405020304" pitchFamily="18" charset="0"/>
              </a:rPr>
              <a:t>语言</a:t>
            </a:r>
            <a:r>
              <a:rPr lang="zh-CN" altLang="zh-CN" dirty="0" smtClean="0">
                <a:latin typeface="Calibri" panose="020F0502020204030204" pitchFamily="34" charset="0"/>
                <a:cs typeface="Times New Roman" panose="02020603050405020304" pitchFamily="18" charset="0"/>
              </a:rPr>
              <a:t>开发</a:t>
            </a:r>
            <a:r>
              <a:rPr lang="en-US" altLang="zh-CN" dirty="0" smtClean="0">
                <a:latin typeface="Calibri" panose="020F0502020204030204" pitchFamily="34" charset="0"/>
                <a:cs typeface="Times New Roman" panose="02020603050405020304" pitchFamily="18" charset="0"/>
              </a:rPr>
              <a:t>C</a:t>
            </a:r>
            <a:r>
              <a:rPr lang="zh-CN" altLang="zh-CN" dirty="0" smtClean="0">
                <a:latin typeface="Calibri" panose="020F0502020204030204" pitchFamily="34" charset="0"/>
                <a:cs typeface="Times New Roman" panose="02020603050405020304" pitchFamily="18" charset="0"/>
              </a:rPr>
              <a:t>语言</a:t>
            </a:r>
            <a:r>
              <a:rPr lang="zh-CN" altLang="zh-CN" dirty="0">
                <a:latin typeface="Calibri" panose="020F0502020204030204" pitchFamily="34" charset="0"/>
                <a:cs typeface="Times New Roman" panose="02020603050405020304" pitchFamily="18" charset="0"/>
              </a:rPr>
              <a:t>的自编译过程</a:t>
            </a:r>
            <a:endParaRPr lang="zh-CN" altLang="en-US" dirty="0"/>
          </a:p>
        </p:txBody>
      </p:sp>
      <p:grpSp>
        <p:nvGrpSpPr>
          <p:cNvPr id="5" name="组合 4"/>
          <p:cNvGrpSpPr/>
          <p:nvPr/>
        </p:nvGrpSpPr>
        <p:grpSpPr>
          <a:xfrm>
            <a:off x="1552677" y="1751842"/>
            <a:ext cx="3744913" cy="1412672"/>
            <a:chOff x="4067175" y="4149725"/>
            <a:chExt cx="3744913" cy="1412672"/>
          </a:xfrm>
        </p:grpSpPr>
        <p:sp>
          <p:nvSpPr>
            <p:cNvPr id="6"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r>
                <a:rPr lang="zh-CN" altLang="en-US" sz="2000" b="1" dirty="0" smtClean="0">
                  <a:latin typeface="Tahoma" panose="020B0604030504040204" pitchFamily="34" charset="0"/>
                  <a:ea typeface="宋体" panose="02010600030101010101" pitchFamily="2" charset="-122"/>
                </a:rPr>
                <a:t>语言</a:t>
              </a:r>
              <a:endParaRPr lang="zh-CN" altLang="en-US" sz="2000" b="1" dirty="0">
                <a:latin typeface="Tahoma" panose="020B0604030504040204" pitchFamily="34" charset="0"/>
                <a:ea typeface="宋体" panose="02010600030101010101" pitchFamily="2" charset="-122"/>
              </a:endParaRPr>
            </a:p>
          </p:txBody>
        </p:sp>
        <p:sp>
          <p:nvSpPr>
            <p:cNvPr id="7"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8"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PASCAL</a:t>
              </a:r>
              <a:endParaRPr lang="zh-CN" altLang="en-US" sz="2000" b="1" dirty="0">
                <a:latin typeface="Tahoma" panose="020B0604030504040204" pitchFamily="34" charset="0"/>
                <a:ea typeface="宋体" panose="02010600030101010101" pitchFamily="2" charset="-122"/>
              </a:endParaRPr>
            </a:p>
          </p:txBody>
        </p:sp>
        <p:sp>
          <p:nvSpPr>
            <p:cNvPr id="9"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11" name="组合 10"/>
          <p:cNvGrpSpPr/>
          <p:nvPr/>
        </p:nvGrpSpPr>
        <p:grpSpPr>
          <a:xfrm>
            <a:off x="4364139" y="2466115"/>
            <a:ext cx="3744913" cy="1412672"/>
            <a:chOff x="4067175" y="4149725"/>
            <a:chExt cx="3744913" cy="1412672"/>
          </a:xfrm>
        </p:grpSpPr>
        <p:sp>
          <p:nvSpPr>
            <p:cNvPr id="12"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PASCAL</a:t>
              </a:r>
              <a:endParaRPr lang="zh-CN" altLang="en-US" sz="2000" b="1" dirty="0">
                <a:latin typeface="Tahoma" panose="020B0604030504040204" pitchFamily="34" charset="0"/>
                <a:ea typeface="宋体" panose="02010600030101010101" pitchFamily="2" charset="-122"/>
              </a:endParaRPr>
            </a:p>
          </p:txBody>
        </p:sp>
        <p:sp>
          <p:nvSpPr>
            <p:cNvPr id="13"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4"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5"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17" name="组合 16"/>
          <p:cNvGrpSpPr/>
          <p:nvPr/>
        </p:nvGrpSpPr>
        <p:grpSpPr>
          <a:xfrm>
            <a:off x="7170840" y="1772581"/>
            <a:ext cx="3744913" cy="1412672"/>
            <a:chOff x="4067175" y="4149725"/>
            <a:chExt cx="3744913" cy="1412672"/>
          </a:xfrm>
        </p:grpSpPr>
        <p:sp>
          <p:nvSpPr>
            <p:cNvPr id="18"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r>
                <a:rPr lang="zh-CN" altLang="en-US" sz="2000" b="1" dirty="0" smtClean="0">
                  <a:latin typeface="Tahoma" panose="020B0604030504040204" pitchFamily="34" charset="0"/>
                  <a:ea typeface="宋体" panose="02010600030101010101" pitchFamily="2" charset="-122"/>
                </a:rPr>
                <a:t>语言</a:t>
              </a:r>
              <a:endParaRPr lang="zh-CN" altLang="en-US" sz="2000" b="1" dirty="0">
                <a:latin typeface="Tahoma" panose="020B0604030504040204" pitchFamily="34" charset="0"/>
                <a:ea typeface="宋体" panose="02010600030101010101" pitchFamily="2" charset="-122"/>
              </a:endParaRPr>
            </a:p>
          </p:txBody>
        </p:sp>
        <p:sp>
          <p:nvSpPr>
            <p:cNvPr id="19"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20"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21"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Tree>
    <p:extLst>
      <p:ext uri="{BB962C8B-B14F-4D97-AF65-F5344CB8AC3E}">
        <p14:creationId xmlns:p14="http://schemas.microsoft.com/office/powerpoint/2010/main" val="778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2677" y="1751842"/>
            <a:ext cx="3744913" cy="1412672"/>
            <a:chOff x="4067175" y="4149725"/>
            <a:chExt cx="3744913" cy="1412672"/>
          </a:xfrm>
        </p:grpSpPr>
        <p:sp>
          <p:nvSpPr>
            <p:cNvPr id="4"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solidFill>
                    <a:srgbClr val="C00000"/>
                  </a:solidFill>
                  <a:latin typeface="Tahoma" panose="020B0604030504040204" pitchFamily="34" charset="0"/>
                  <a:ea typeface="宋体" panose="02010600030101010101" pitchFamily="2" charset="-122"/>
                </a:rPr>
                <a:t>C++</a:t>
              </a:r>
              <a:endParaRPr lang="zh-CN" altLang="en-US" sz="2000" b="1" dirty="0">
                <a:solidFill>
                  <a:srgbClr val="C00000"/>
                </a:solidFill>
                <a:latin typeface="Tahoma" panose="020B0604030504040204" pitchFamily="34" charset="0"/>
                <a:ea typeface="宋体" panose="02010600030101010101" pitchFamily="2" charset="-122"/>
              </a:endParaRPr>
            </a:p>
          </p:txBody>
        </p:sp>
        <p:sp>
          <p:nvSpPr>
            <p:cNvPr id="5"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6"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en-US" altLang="zh-CN" sz="2000" b="1" dirty="0" smtClean="0">
                  <a:solidFill>
                    <a:srgbClr val="0000FF"/>
                  </a:solidFill>
                  <a:latin typeface="Tahoma" panose="020B0604030504040204" pitchFamily="34" charset="0"/>
                  <a:ea typeface="宋体" panose="02010600030101010101" pitchFamily="2" charset="-122"/>
                </a:rPr>
                <a:t>C</a:t>
              </a:r>
              <a:endParaRPr lang="zh-CN" altLang="en-US" sz="2000" b="1" dirty="0">
                <a:solidFill>
                  <a:srgbClr val="0000FF"/>
                </a:solidFill>
                <a:latin typeface="Tahoma" panose="020B0604030504040204" pitchFamily="34" charset="0"/>
                <a:ea typeface="宋体" panose="02010600030101010101" pitchFamily="2" charset="-122"/>
              </a:endParaRPr>
            </a:p>
          </p:txBody>
        </p:sp>
        <p:sp>
          <p:nvSpPr>
            <p:cNvPr id="7"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9" name="组合 8"/>
          <p:cNvGrpSpPr/>
          <p:nvPr/>
        </p:nvGrpSpPr>
        <p:grpSpPr>
          <a:xfrm>
            <a:off x="4364139" y="2466115"/>
            <a:ext cx="3744913" cy="1412672"/>
            <a:chOff x="4067175" y="4149725"/>
            <a:chExt cx="3744913" cy="1412672"/>
          </a:xfrm>
        </p:grpSpPr>
        <p:sp>
          <p:nvSpPr>
            <p:cNvPr id="10"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solidFill>
                    <a:srgbClr val="0000FF"/>
                  </a:solidFill>
                  <a:latin typeface="Tahoma" panose="020B0604030504040204" pitchFamily="34" charset="0"/>
                  <a:ea typeface="宋体" panose="02010600030101010101" pitchFamily="2" charset="-122"/>
                </a:rPr>
                <a:t>C</a:t>
              </a:r>
              <a:endParaRPr lang="zh-CN" altLang="en-US" sz="2000" b="1" dirty="0">
                <a:solidFill>
                  <a:srgbClr val="0000FF"/>
                </a:solidFill>
                <a:latin typeface="Tahoma" panose="020B0604030504040204" pitchFamily="34" charset="0"/>
                <a:ea typeface="宋体" panose="02010600030101010101" pitchFamily="2" charset="-122"/>
              </a:endParaRPr>
            </a:p>
          </p:txBody>
        </p:sp>
        <p:sp>
          <p:nvSpPr>
            <p:cNvPr id="11"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2"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3"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15" name="组合 14"/>
          <p:cNvGrpSpPr/>
          <p:nvPr/>
        </p:nvGrpSpPr>
        <p:grpSpPr>
          <a:xfrm>
            <a:off x="7170840" y="1772581"/>
            <a:ext cx="3744913" cy="1412672"/>
            <a:chOff x="4067175" y="4149725"/>
            <a:chExt cx="3744913" cy="1412672"/>
          </a:xfrm>
        </p:grpSpPr>
        <p:sp>
          <p:nvSpPr>
            <p:cNvPr id="16"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solidFill>
                    <a:srgbClr val="C00000"/>
                  </a:solidFill>
                  <a:latin typeface="Tahoma" panose="020B0604030504040204" pitchFamily="34" charset="0"/>
                  <a:ea typeface="宋体" panose="02010600030101010101" pitchFamily="2" charset="-122"/>
                </a:rPr>
                <a:t>C++</a:t>
              </a:r>
              <a:endParaRPr lang="zh-CN" altLang="en-US" sz="2000" b="1" dirty="0">
                <a:solidFill>
                  <a:srgbClr val="C00000"/>
                </a:solidFill>
                <a:latin typeface="Tahoma" panose="020B0604030504040204" pitchFamily="34" charset="0"/>
                <a:ea typeface="宋体" panose="02010600030101010101" pitchFamily="2" charset="-122"/>
              </a:endParaRPr>
            </a:p>
          </p:txBody>
        </p:sp>
        <p:sp>
          <p:nvSpPr>
            <p:cNvPr id="17"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8"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9"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3" name="矩形 2"/>
          <p:cNvSpPr/>
          <p:nvPr/>
        </p:nvSpPr>
        <p:spPr>
          <a:xfrm>
            <a:off x="1312964" y="333138"/>
            <a:ext cx="9502519" cy="830997"/>
          </a:xfrm>
          <a:prstGeom prst="rect">
            <a:avLst/>
          </a:prstGeom>
        </p:spPr>
        <p:txBody>
          <a:bodyPr wrap="square">
            <a:spAutoFit/>
          </a:bodyPr>
          <a:lstStyle/>
          <a:p>
            <a:r>
              <a:rPr lang="en-US" altLang="zh-CN" sz="2400" dirty="0">
                <a:solidFill>
                  <a:srgbClr val="0000FF"/>
                </a:solidFill>
              </a:rPr>
              <a:t>1</a:t>
            </a:r>
            <a:r>
              <a:rPr lang="zh-CN" altLang="en-US" sz="2400" dirty="0">
                <a:solidFill>
                  <a:srgbClr val="0000FF"/>
                </a:solidFill>
              </a:rPr>
              <a:t>、</a:t>
            </a:r>
            <a:r>
              <a:rPr lang="zh-CN" altLang="zh-CN" sz="2400" dirty="0">
                <a:solidFill>
                  <a:srgbClr val="0000FF"/>
                </a:solidFill>
              </a:rPr>
              <a:t>已知</a:t>
            </a:r>
            <a:r>
              <a:rPr lang="en-US" altLang="zh-CN" sz="2400" dirty="0">
                <a:solidFill>
                  <a:srgbClr val="0000FF"/>
                </a:solidFill>
              </a:rPr>
              <a:t>A</a:t>
            </a:r>
            <a:r>
              <a:rPr lang="zh-CN" altLang="zh-CN" sz="2400" dirty="0">
                <a:solidFill>
                  <a:srgbClr val="0000FF"/>
                </a:solidFill>
              </a:rPr>
              <a:t>机器上存在一个</a:t>
            </a:r>
            <a:r>
              <a:rPr lang="en-US" altLang="zh-CN" sz="2400" dirty="0">
                <a:solidFill>
                  <a:srgbClr val="0000FF"/>
                </a:solidFill>
              </a:rPr>
              <a:t>C</a:t>
            </a:r>
            <a:r>
              <a:rPr lang="zh-CN" altLang="zh-CN" sz="2400" dirty="0">
                <a:solidFill>
                  <a:srgbClr val="0000FF"/>
                </a:solidFill>
              </a:rPr>
              <a:t>语言的编译器，利用</a:t>
            </a:r>
            <a:r>
              <a:rPr lang="en-US" altLang="zh-CN" sz="2400" dirty="0">
                <a:solidFill>
                  <a:srgbClr val="0000FF"/>
                </a:solidFill>
              </a:rPr>
              <a:t>T</a:t>
            </a:r>
            <a:r>
              <a:rPr lang="zh-CN" altLang="zh-CN" sz="2400" dirty="0">
                <a:solidFill>
                  <a:srgbClr val="0000FF"/>
                </a:solidFill>
              </a:rPr>
              <a:t>型图描述在</a:t>
            </a:r>
            <a:r>
              <a:rPr lang="en-US" altLang="zh-CN" sz="2400" dirty="0">
                <a:solidFill>
                  <a:srgbClr val="0000FF"/>
                </a:solidFill>
              </a:rPr>
              <a:t>A</a:t>
            </a:r>
            <a:r>
              <a:rPr lang="zh-CN" altLang="zh-CN" sz="2400" dirty="0">
                <a:solidFill>
                  <a:srgbClr val="0000FF"/>
                </a:solidFill>
              </a:rPr>
              <a:t>机器上，利用</a:t>
            </a:r>
            <a:r>
              <a:rPr lang="en-US" altLang="zh-CN" sz="2400" dirty="0">
                <a:solidFill>
                  <a:srgbClr val="0000FF"/>
                </a:solidFill>
              </a:rPr>
              <a:t>C</a:t>
            </a:r>
            <a:r>
              <a:rPr lang="zh-CN" altLang="zh-CN" sz="2400" dirty="0">
                <a:solidFill>
                  <a:srgbClr val="0000FF"/>
                </a:solidFill>
              </a:rPr>
              <a:t>语言编写</a:t>
            </a:r>
            <a:r>
              <a:rPr lang="en-US" altLang="zh-CN" sz="2400" dirty="0">
                <a:solidFill>
                  <a:srgbClr val="0000FF"/>
                </a:solidFill>
              </a:rPr>
              <a:t>C++</a:t>
            </a:r>
            <a:r>
              <a:rPr lang="zh-CN" altLang="zh-CN" sz="2400" dirty="0">
                <a:solidFill>
                  <a:srgbClr val="0000FF"/>
                </a:solidFill>
              </a:rPr>
              <a:t>语言翻译程序的自编译过程。</a:t>
            </a:r>
          </a:p>
        </p:txBody>
      </p:sp>
    </p:spTree>
    <p:extLst>
      <p:ext uri="{BB962C8B-B14F-4D97-AF65-F5344CB8AC3E}">
        <p14:creationId xmlns:p14="http://schemas.microsoft.com/office/powerpoint/2010/main" val="11535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68</a:t>
            </a:fld>
            <a:endParaRPr lang="zh-CN" altLang="en-US"/>
          </a:p>
        </p:txBody>
      </p:sp>
      <p:sp>
        <p:nvSpPr>
          <p:cNvPr id="3" name="矩形 2"/>
          <p:cNvSpPr/>
          <p:nvPr/>
        </p:nvSpPr>
        <p:spPr>
          <a:xfrm>
            <a:off x="1504335" y="2828836"/>
            <a:ext cx="7639665" cy="1815882"/>
          </a:xfrm>
          <a:prstGeom prst="rect">
            <a:avLst/>
          </a:prstGeom>
        </p:spPr>
        <p:txBody>
          <a:bodyPr wrap="square">
            <a:spAutoFit/>
          </a:bodyPr>
          <a:lstStyle/>
          <a:p>
            <a:pPr indent="266700" algn="just">
              <a:spcAft>
                <a:spcPts val="0"/>
              </a:spcAft>
            </a:pPr>
            <a:r>
              <a:rPr lang="en-US" altLang="zh-CN" kern="100" dirty="0" smtClean="0">
                <a:latin typeface="Calibri" panose="020F0502020204030204" pitchFamily="34" charset="0"/>
                <a:cs typeface="Times New Roman" panose="02020603050405020304" pitchFamily="18" charset="0"/>
              </a:rPr>
              <a:t>   </a:t>
            </a:r>
            <a:r>
              <a:rPr lang="zh-CN" altLang="zh-CN" sz="2800" kern="100" dirty="0" smtClean="0">
                <a:latin typeface="Calibri" panose="020F0502020204030204" pitchFamily="34" charset="0"/>
                <a:cs typeface="Times New Roman" panose="02020603050405020304" pitchFamily="18" charset="0"/>
              </a:rPr>
              <a:t>如果</a:t>
            </a:r>
            <a:r>
              <a:rPr lang="zh-CN" altLang="zh-CN" sz="2800" kern="100" dirty="0">
                <a:latin typeface="Calibri" panose="020F0502020204030204" pitchFamily="34" charset="0"/>
                <a:cs typeface="Times New Roman" panose="02020603050405020304" pitchFamily="18" charset="0"/>
              </a:rPr>
              <a:t>一种高级语言与之相应的编译程序也能直接用该语言本身写出来，具有这种性质语言称</a:t>
            </a:r>
            <a:r>
              <a:rPr lang="zh-CN" altLang="zh-CN" sz="2800" b="1" kern="100" dirty="0">
                <a:solidFill>
                  <a:srgbClr val="0000FF"/>
                </a:solidFill>
                <a:latin typeface="Calibri" panose="020F0502020204030204" pitchFamily="34" charset="0"/>
                <a:cs typeface="Times New Roman" panose="02020603050405020304" pitchFamily="18" charset="0"/>
              </a:rPr>
              <a:t>自编译语言</a:t>
            </a:r>
            <a:r>
              <a:rPr lang="zh-CN" altLang="zh-CN" sz="2800" kern="100" dirty="0">
                <a:latin typeface="Calibri" panose="020F0502020204030204" pitchFamily="34" charset="0"/>
                <a:cs typeface="Times New Roman" panose="02020603050405020304" pitchFamily="18" charset="0"/>
              </a:rPr>
              <a:t>。利用自编译语言开发自身或其他语言的编译程序的方法称为</a:t>
            </a:r>
            <a:r>
              <a:rPr lang="zh-CN" altLang="zh-CN" sz="2800" kern="100" dirty="0">
                <a:solidFill>
                  <a:srgbClr val="0000FF"/>
                </a:solidFill>
                <a:latin typeface="Calibri" panose="020F0502020204030204" pitchFamily="34" charset="0"/>
                <a:cs typeface="Times New Roman" panose="02020603050405020304" pitchFamily="18" charset="0"/>
              </a:rPr>
              <a:t>自编译技术</a:t>
            </a:r>
            <a:r>
              <a:rPr lang="zh-CN" altLang="zh-CN" sz="2800" kern="100" dirty="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5031879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69</a:t>
            </a:fld>
            <a:endParaRPr lang="zh-CN" altLang="en-US"/>
          </a:p>
        </p:txBody>
      </p:sp>
      <p:sp>
        <p:nvSpPr>
          <p:cNvPr id="21" name="文本框 20"/>
          <p:cNvSpPr txBox="1"/>
          <p:nvPr/>
        </p:nvSpPr>
        <p:spPr>
          <a:xfrm>
            <a:off x="1091381" y="1051064"/>
            <a:ext cx="9324827" cy="1754326"/>
          </a:xfrm>
          <a:prstGeom prst="rect">
            <a:avLst/>
          </a:prstGeom>
          <a:noFill/>
        </p:spPr>
        <p:txBody>
          <a:bodyPr wrap="square" rtlCol="0">
            <a:spAutoFit/>
          </a:bodyPr>
          <a:lstStyle/>
          <a:p>
            <a:r>
              <a:rPr lang="en-US" altLang="zh-CN" sz="2400" dirty="0" smtClean="0"/>
              <a:t>      </a:t>
            </a:r>
            <a:r>
              <a:rPr lang="zh-CN" altLang="zh-CN" sz="2400" dirty="0" smtClean="0"/>
              <a:t>自展</a:t>
            </a:r>
            <a:r>
              <a:rPr lang="zh-CN" altLang="zh-CN" sz="2400" dirty="0"/>
              <a:t>技术是利用自编译技术，将一个功能较小的编译程序，一级一级扩充而变成一个功能较强的编译程序</a:t>
            </a:r>
            <a:r>
              <a:rPr lang="zh-CN" altLang="zh-CN" sz="2400" dirty="0" smtClean="0"/>
              <a:t>。</a:t>
            </a:r>
            <a:endParaRPr lang="en-US" altLang="zh-CN" sz="2400" dirty="0" smtClean="0"/>
          </a:p>
          <a:p>
            <a:r>
              <a:rPr lang="en-US" altLang="zh-CN" dirty="0" smtClean="0"/>
              <a:t>       </a:t>
            </a:r>
            <a:r>
              <a:rPr lang="zh-CN" altLang="zh-CN" dirty="0" smtClean="0"/>
              <a:t>假设</a:t>
            </a:r>
            <a:r>
              <a:rPr lang="zh-CN" altLang="zh-CN" dirty="0"/>
              <a:t>为一个高级语言</a:t>
            </a:r>
            <a:r>
              <a:rPr lang="en-US" altLang="zh-CN" dirty="0"/>
              <a:t>L</a:t>
            </a:r>
            <a:r>
              <a:rPr lang="zh-CN" altLang="zh-CN" dirty="0"/>
              <a:t>在某机器</a:t>
            </a:r>
            <a:r>
              <a:rPr lang="en-US" altLang="zh-CN" dirty="0"/>
              <a:t>A</a:t>
            </a:r>
            <a:r>
              <a:rPr lang="zh-CN" altLang="zh-CN" dirty="0"/>
              <a:t>上编写一个编译程序，该机器语言为</a:t>
            </a:r>
            <a:r>
              <a:rPr lang="en-US" altLang="zh-CN" dirty="0"/>
              <a:t>A</a:t>
            </a:r>
            <a:r>
              <a:rPr lang="zh-CN" altLang="zh-CN" dirty="0"/>
              <a:t>，则自展技术过程如下：</a:t>
            </a:r>
          </a:p>
          <a:p>
            <a:endParaRPr lang="zh-CN" altLang="en-US" sz="2400" b="1" dirty="0"/>
          </a:p>
        </p:txBody>
      </p:sp>
      <p:sp>
        <p:nvSpPr>
          <p:cNvPr id="27" name="标题 1"/>
          <p:cNvSpPr/>
          <p:nvPr/>
        </p:nvSpPr>
        <p:spPr bwMode="auto">
          <a:xfrm>
            <a:off x="-1994671" y="23327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zh-CN" altLang="en-US"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自展技术</a:t>
            </a: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1229031" y="2805390"/>
            <a:ext cx="8731045" cy="646331"/>
          </a:xfrm>
          <a:prstGeom prst="rect">
            <a:avLst/>
          </a:prstGeom>
        </p:spPr>
        <p:txBody>
          <a:bodyPr wrap="square">
            <a:spAutoFit/>
          </a:bodyPr>
          <a:lstStyle/>
          <a:p>
            <a:pPr indent="266700" algn="just">
              <a:spcAft>
                <a:spcPts val="0"/>
              </a:spcAft>
            </a:pPr>
            <a:r>
              <a:rPr lang="zh-CN" altLang="en-US" dirty="0" smtClean="0"/>
              <a:t>（</a:t>
            </a:r>
            <a:r>
              <a:rPr lang="en-US" altLang="zh-CN" dirty="0" smtClean="0"/>
              <a:t>1</a:t>
            </a:r>
            <a:r>
              <a:rPr lang="zh-CN" altLang="en-US" dirty="0" smtClean="0"/>
              <a:t>）</a:t>
            </a:r>
            <a:r>
              <a:rPr lang="zh-CN" altLang="zh-CN" dirty="0" smtClean="0"/>
              <a:t>取</a:t>
            </a:r>
            <a:r>
              <a:rPr lang="en-US" altLang="zh-CN" dirty="0" smtClean="0"/>
              <a:t> </a:t>
            </a:r>
            <a:r>
              <a:rPr lang="en-US" altLang="zh-CN" dirty="0"/>
              <a:t>L </a:t>
            </a:r>
            <a:r>
              <a:rPr lang="zh-CN" altLang="zh-CN" dirty="0"/>
              <a:t>语言的一个子集</a:t>
            </a:r>
            <a:r>
              <a:rPr lang="en-US" altLang="zh-CN" dirty="0"/>
              <a:t> L1</a:t>
            </a:r>
            <a:r>
              <a:rPr lang="zh-CN" altLang="zh-CN" dirty="0"/>
              <a:t>（语言核心部分），选取原则简单，刚够书写其自身的编译程序。首先用机器语言</a:t>
            </a:r>
            <a:r>
              <a:rPr lang="en-US" altLang="zh-CN" dirty="0"/>
              <a:t>A</a:t>
            </a:r>
            <a:r>
              <a:rPr lang="zh-CN" altLang="zh-CN" dirty="0"/>
              <a:t>来建立</a:t>
            </a:r>
            <a:r>
              <a:rPr lang="en-US" altLang="zh-CN" dirty="0"/>
              <a:t>L1</a:t>
            </a:r>
            <a:r>
              <a:rPr lang="zh-CN" altLang="zh-CN" dirty="0"/>
              <a:t>的编译程序，</a:t>
            </a:r>
            <a:endParaRPr lang="zh-CN" altLang="zh-CN" kern="100" dirty="0">
              <a:latin typeface="Calibri" panose="020F0502020204030204" pitchFamily="34" charset="0"/>
              <a:cs typeface="Times New Roman" panose="02020603050405020304" pitchFamily="18" charset="0"/>
            </a:endParaRPr>
          </a:p>
        </p:txBody>
      </p:sp>
      <p:pic>
        <p:nvPicPr>
          <p:cNvPr id="12" name="图片 11"/>
          <p:cNvPicPr/>
          <p:nvPr/>
        </p:nvPicPr>
        <p:blipFill>
          <a:blip r:embed="rId2"/>
          <a:stretch>
            <a:fillRect/>
          </a:stretch>
        </p:blipFill>
        <p:spPr>
          <a:xfrm>
            <a:off x="3602979" y="4049333"/>
            <a:ext cx="3840040" cy="1156714"/>
          </a:xfrm>
          <a:prstGeom prst="rect">
            <a:avLst/>
          </a:prstGeom>
        </p:spPr>
      </p:pic>
    </p:spTree>
    <p:extLst>
      <p:ext uri="{BB962C8B-B14F-4D97-AF65-F5344CB8AC3E}">
        <p14:creationId xmlns:p14="http://schemas.microsoft.com/office/powerpoint/2010/main" val="914367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3315"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3317"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3318"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D3F4DF1C-293D-4EDE-8346-FDA224CAC7FD}"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3319" name="灯片编号占位符 17"/>
          <p:cNvSpPr>
            <a:spLocks noGrp="1"/>
          </p:cNvSpPr>
          <p:nvPr>
            <p:ph type="sldNum" sz="quarter" idx="12"/>
          </p:nvPr>
        </p:nvSpPr>
        <p:spPr>
          <a:xfrm>
            <a:off x="9632950" y="5756276"/>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1C6A16BF-DE42-40E8-BC15-4A2B550731B8}"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7</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8" name="Rectangle 15"/>
          <p:cNvSpPr>
            <a:spLocks/>
          </p:cNvSpPr>
          <p:nvPr/>
        </p:nvSpPr>
        <p:spPr bwMode="auto">
          <a:xfrm>
            <a:off x="2009775" y="2332039"/>
            <a:ext cx="8218488" cy="3849687"/>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定义</a:t>
            </a:r>
            <a:r>
              <a:rPr lang="zh-CN" altLang="en-US" sz="2600" b="1" dirty="0">
                <a:solidFill>
                  <a:srgbClr val="FFFF00"/>
                </a:solidFill>
                <a:effectLst>
                  <a:outerShdw blurRad="38100" dist="38100" dir="2700000" algn="tl">
                    <a:srgbClr val="000000"/>
                  </a:outerShdw>
                </a:effectLst>
                <a:latin typeface="Times New Roman" pitchFamily="18" charset="0"/>
                <a:ea typeface="楷体_GB2312" pitchFamily="49" charset="-122"/>
              </a:rPr>
              <a:t>：</a:t>
            </a:r>
            <a:r>
              <a:rPr lang="zh-CN" altLang="en-US" sz="2600" b="1" dirty="0">
                <a:effectLst>
                  <a:outerShdw blurRad="38100" dist="38100" dir="2700000" algn="tl">
                    <a:srgbClr val="000000"/>
                  </a:outerShdw>
                </a:effectLst>
                <a:latin typeface="Times New Roman" pitchFamily="18" charset="0"/>
                <a:ea typeface="楷体_GB2312" pitchFamily="49" charset="-122"/>
              </a:rPr>
              <a:t>由机器指令构成的语言称机器语言，即用二进制编码组成。如 </a:t>
            </a:r>
            <a:r>
              <a:rPr lang="en-US" altLang="zh-CN" sz="2600" b="1" dirty="0">
                <a:effectLst>
                  <a:outerShdw blurRad="38100" dist="38100" dir="2700000" algn="tl">
                    <a:srgbClr val="000000"/>
                  </a:outerShdw>
                </a:effectLst>
                <a:latin typeface="Times New Roman" pitchFamily="18" charset="0"/>
                <a:ea typeface="楷体_GB2312" pitchFamily="49" charset="-122"/>
              </a:rPr>
              <a:t>01110101</a:t>
            </a:r>
          </a:p>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机器指令</a:t>
            </a:r>
            <a:r>
              <a:rPr lang="zh-CN" altLang="en-US" sz="2600" b="1" dirty="0">
                <a:solidFill>
                  <a:srgbClr val="FFFF00"/>
                </a:solidFill>
                <a:effectLst>
                  <a:outerShdw blurRad="38100" dist="38100" dir="2700000" algn="tl">
                    <a:srgbClr val="000000"/>
                  </a:outerShdw>
                </a:effectLst>
                <a:latin typeface="Times New Roman" pitchFamily="18" charset="0"/>
                <a:ea typeface="楷体_GB2312" pitchFamily="49" charset="-122"/>
              </a:rPr>
              <a:t>：</a:t>
            </a:r>
            <a:r>
              <a:rPr lang="zh-CN" altLang="en-US" sz="2600" b="1" dirty="0">
                <a:effectLst>
                  <a:outerShdw blurRad="38100" dist="38100" dir="2700000" algn="tl">
                    <a:srgbClr val="000000"/>
                  </a:outerShdw>
                </a:effectLst>
                <a:latin typeface="Times New Roman" pitchFamily="18" charset="0"/>
                <a:ea typeface="楷体_GB2312" pitchFamily="49" charset="-122"/>
              </a:rPr>
              <a:t>是二进制编码，基本上是由操作码和地址码两部分组成，所以要用机器语言编程序一定要知道多种不同的操作码。</a:t>
            </a:r>
          </a:p>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指令系统</a:t>
            </a:r>
            <a:r>
              <a:rPr lang="zh-CN" altLang="en-US" sz="2600" b="1" dirty="0">
                <a:solidFill>
                  <a:srgbClr val="FFFF00"/>
                </a:solidFill>
                <a:effectLst>
                  <a:outerShdw blurRad="38100" dist="38100" dir="2700000" algn="tl">
                    <a:srgbClr val="000000"/>
                  </a:outerShdw>
                </a:effectLst>
                <a:latin typeface="Times New Roman" pitchFamily="18" charset="0"/>
                <a:ea typeface="楷体_GB2312" pitchFamily="49" charset="-122"/>
              </a:rPr>
              <a:t>：</a:t>
            </a:r>
            <a:r>
              <a:rPr lang="zh-CN" altLang="en-US" sz="2600" b="1" dirty="0">
                <a:effectLst>
                  <a:outerShdw blurRad="38100" dist="38100" dir="2700000" algn="tl">
                    <a:srgbClr val="000000"/>
                  </a:outerShdw>
                </a:effectLst>
                <a:latin typeface="Times New Roman" pitchFamily="18" charset="0"/>
                <a:ea typeface="楷体_GB2312" pitchFamily="49" charset="-122"/>
              </a:rPr>
              <a:t>一种计算机所能识别的一组不同指令的集合</a:t>
            </a:r>
            <a:endParaRPr lang="en-US" altLang="zh-CN" sz="2600" b="1" dirty="0">
              <a:effectLst>
                <a:outerShdw blurRad="38100" dist="38100" dir="2700000" algn="tl">
                  <a:srgbClr val="000000"/>
                </a:outerShdw>
              </a:effectLst>
              <a:latin typeface="Times New Roman" pitchFamily="18" charset="0"/>
              <a:ea typeface="楷体_GB2312" pitchFamily="49" charset="-122"/>
            </a:endParaRPr>
          </a:p>
        </p:txBody>
      </p:sp>
      <p:sp>
        <p:nvSpPr>
          <p:cNvPr id="13321" name="Line 16"/>
          <p:cNvSpPr>
            <a:spLocks noChangeShapeType="1"/>
          </p:cNvSpPr>
          <p:nvPr/>
        </p:nvSpPr>
        <p:spPr bwMode="auto">
          <a:xfrm>
            <a:off x="2163763" y="3411538"/>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2" name="Line 17"/>
          <p:cNvSpPr>
            <a:spLocks noChangeShapeType="1"/>
          </p:cNvSpPr>
          <p:nvPr/>
        </p:nvSpPr>
        <p:spPr bwMode="auto">
          <a:xfrm>
            <a:off x="2163763" y="4924425"/>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18"/>
          <p:cNvSpPr>
            <a:spLocks noChangeShapeType="1"/>
          </p:cNvSpPr>
          <p:nvPr/>
        </p:nvSpPr>
        <p:spPr bwMode="auto">
          <a:xfrm>
            <a:off x="2163763" y="5932488"/>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矩形 11"/>
          <p:cNvSpPr/>
          <p:nvPr/>
        </p:nvSpPr>
        <p:spPr>
          <a:xfrm>
            <a:off x="1992313" y="1268414"/>
            <a:ext cx="4691062" cy="523875"/>
          </a:xfrm>
          <a:prstGeom prst="rect">
            <a:avLst/>
          </a:prstGeom>
        </p:spPr>
        <p:txBody>
          <a:bodyPr wrap="none">
            <a:spAutoFit/>
          </a:bodyPr>
          <a:lstStyle/>
          <a:p>
            <a:pPr eaLnBrk="1" hangingPunct="1">
              <a:defRPr/>
            </a:pPr>
            <a:r>
              <a:rPr lang="en-US" altLang="zh-CN" sz="2800" b="1" dirty="0">
                <a:solidFill>
                  <a:srgbClr val="FFC000"/>
                </a:solidFill>
                <a:effectLst>
                  <a:outerShdw blurRad="38100" dist="38100" dir="2700000" algn="tl">
                    <a:srgbClr val="000000"/>
                  </a:outerShdw>
                </a:effectLst>
                <a:latin typeface="Times New Roman" pitchFamily="18" charset="0"/>
                <a:ea typeface="黑体" pitchFamily="49" charset="-122"/>
              </a:rPr>
              <a:t>1</a:t>
            </a:r>
            <a:r>
              <a:rPr lang="zh-CN" altLang="en-US" sz="2800" b="1" dirty="0">
                <a:solidFill>
                  <a:srgbClr val="FFC000"/>
                </a:solidFill>
                <a:effectLst>
                  <a:outerShdw blurRad="38100" dist="38100" dir="2700000" algn="tl">
                    <a:srgbClr val="000000"/>
                  </a:outerShdw>
                </a:effectLst>
                <a:latin typeface="Times New Roman" pitchFamily="18" charset="0"/>
                <a:ea typeface="黑体" pitchFamily="49" charset="-122"/>
              </a:rPr>
              <a:t>、机器语言（第一代语言）</a:t>
            </a:r>
            <a:endParaRPr lang="zh-CN" altLang="en-US" dirty="0">
              <a:solidFill>
                <a:srgbClr val="FFC000"/>
              </a:solidFill>
            </a:endParaRPr>
          </a:p>
        </p:txBody>
      </p:sp>
    </p:spTree>
    <p:extLst>
      <p:ext uri="{BB962C8B-B14F-4D97-AF65-F5344CB8AC3E}">
        <p14:creationId xmlns:p14="http://schemas.microsoft.com/office/powerpoint/2010/main" val="40143767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70</a:t>
            </a:fld>
            <a:endParaRPr lang="zh-CN" altLang="en-US"/>
          </a:p>
        </p:txBody>
      </p:sp>
      <p:sp>
        <p:nvSpPr>
          <p:cNvPr id="3" name="矩形 2"/>
          <p:cNvSpPr/>
          <p:nvPr/>
        </p:nvSpPr>
        <p:spPr>
          <a:xfrm>
            <a:off x="1445342" y="1395022"/>
            <a:ext cx="7610168" cy="646331"/>
          </a:xfrm>
          <a:prstGeom prst="rect">
            <a:avLst/>
          </a:prstGeom>
        </p:spPr>
        <p:txBody>
          <a:bodyPr wrap="square">
            <a:spAutoFit/>
          </a:bodyPr>
          <a:lstStyle/>
          <a:p>
            <a:r>
              <a:rPr lang="en-US" altLang="zh-CN" dirty="0" smtClean="0">
                <a:latin typeface="Calibri" panose="020F0502020204030204" pitchFamily="34" charset="0"/>
                <a:cs typeface="Times New Roman" panose="02020603050405020304" pitchFamily="18" charset="0"/>
              </a:rPr>
              <a:t>       </a:t>
            </a:r>
            <a:r>
              <a:rPr lang="zh-CN" altLang="en-US" dirty="0" smtClean="0">
                <a:latin typeface="Calibri" panose="020F0502020204030204" pitchFamily="34" charset="0"/>
                <a:cs typeface="Times New Roman" panose="02020603050405020304" pitchFamily="18" charset="0"/>
              </a:rPr>
              <a:t>（</a:t>
            </a:r>
            <a:r>
              <a:rPr lang="en-US" altLang="zh-CN" dirty="0" smtClean="0">
                <a:latin typeface="Calibri" panose="020F0502020204030204" pitchFamily="34" charset="0"/>
                <a:cs typeface="Times New Roman" panose="02020603050405020304" pitchFamily="18" charset="0"/>
              </a:rPr>
              <a:t>2</a:t>
            </a:r>
            <a:r>
              <a:rPr lang="zh-CN" altLang="en-US" dirty="0" smtClean="0">
                <a:latin typeface="Calibri" panose="020F0502020204030204" pitchFamily="34" charset="0"/>
                <a:cs typeface="Times New Roman" panose="02020603050405020304" pitchFamily="18" charset="0"/>
              </a:rPr>
              <a:t>）</a:t>
            </a:r>
            <a:r>
              <a:rPr lang="zh-CN" altLang="zh-CN" dirty="0" smtClean="0">
                <a:latin typeface="Calibri" panose="020F0502020204030204" pitchFamily="34" charset="0"/>
                <a:cs typeface="Times New Roman" panose="02020603050405020304" pitchFamily="18" charset="0"/>
              </a:rPr>
              <a:t>为了</a:t>
            </a:r>
            <a:r>
              <a:rPr lang="zh-CN" altLang="zh-CN" dirty="0">
                <a:latin typeface="Calibri" panose="020F0502020204030204" pitchFamily="34" charset="0"/>
                <a:cs typeface="Times New Roman" panose="02020603050405020304" pitchFamily="18" charset="0"/>
              </a:rPr>
              <a:t>检验</a:t>
            </a:r>
            <a:r>
              <a:rPr lang="en-US" altLang="zh-CN" dirty="0">
                <a:latin typeface="Calibri" panose="020F0502020204030204" pitchFamily="34" charset="0"/>
                <a:cs typeface="Times New Roman" panose="02020603050405020304" pitchFamily="18" charset="0"/>
              </a:rPr>
              <a:t>L1</a:t>
            </a:r>
            <a:r>
              <a:rPr lang="zh-CN" altLang="zh-CN" dirty="0">
                <a:latin typeface="Calibri" panose="020F0502020204030204" pitchFamily="34" charset="0"/>
                <a:cs typeface="Times New Roman" panose="02020603050405020304" pitchFamily="18" charset="0"/>
              </a:rPr>
              <a:t>是否取得适当，以及构建的</a:t>
            </a:r>
            <a:r>
              <a:rPr lang="en-US" altLang="zh-CN" dirty="0">
                <a:latin typeface="Calibri" panose="020F0502020204030204" pitchFamily="34" charset="0"/>
                <a:cs typeface="Times New Roman" panose="02020603050405020304" pitchFamily="18" charset="0"/>
              </a:rPr>
              <a:t>L1</a:t>
            </a:r>
            <a:r>
              <a:rPr lang="zh-CN" altLang="zh-CN" dirty="0">
                <a:latin typeface="Calibri" panose="020F0502020204030204" pitchFamily="34" charset="0"/>
                <a:cs typeface="Times New Roman" panose="02020603050405020304" pitchFamily="18" charset="0"/>
              </a:rPr>
              <a:t>编译程序是否正确，可用</a:t>
            </a:r>
            <a:r>
              <a:rPr lang="en-US" altLang="zh-CN" dirty="0">
                <a:latin typeface="Calibri" panose="020F0502020204030204" pitchFamily="34" charset="0"/>
                <a:cs typeface="Times New Roman" panose="02020603050405020304" pitchFamily="18" charset="0"/>
              </a:rPr>
              <a:t>L1</a:t>
            </a:r>
            <a:r>
              <a:rPr lang="zh-CN" altLang="zh-CN" dirty="0">
                <a:latin typeface="Calibri" panose="020F0502020204030204" pitchFamily="34" charset="0"/>
                <a:cs typeface="Times New Roman" panose="02020603050405020304" pitchFamily="18" charset="0"/>
              </a:rPr>
              <a:t>重写一次</a:t>
            </a:r>
            <a:r>
              <a:rPr lang="en-US" altLang="zh-CN" dirty="0">
                <a:latin typeface="Calibri" panose="020F0502020204030204" pitchFamily="34" charset="0"/>
                <a:cs typeface="Times New Roman" panose="02020603050405020304" pitchFamily="18" charset="0"/>
              </a:rPr>
              <a:t>L1</a:t>
            </a:r>
            <a:r>
              <a:rPr lang="zh-CN" altLang="zh-CN" dirty="0">
                <a:latin typeface="Calibri" panose="020F0502020204030204" pitchFamily="34" charset="0"/>
                <a:cs typeface="Times New Roman" panose="02020603050405020304" pitchFamily="18" charset="0"/>
              </a:rPr>
              <a:t>的编译程序</a:t>
            </a:r>
            <a:r>
              <a:rPr lang="zh-CN" altLang="zh-CN" dirty="0" smtClean="0">
                <a:latin typeface="Calibri" panose="020F0502020204030204" pitchFamily="34" charset="0"/>
                <a:cs typeface="Times New Roman" panose="02020603050405020304" pitchFamily="18" charset="0"/>
              </a:rPr>
              <a:t>，</a:t>
            </a:r>
            <a:endParaRPr lang="zh-CN" altLang="en-US" dirty="0"/>
          </a:p>
        </p:txBody>
      </p:sp>
      <p:pic>
        <p:nvPicPr>
          <p:cNvPr id="4" name="图片 3"/>
          <p:cNvPicPr/>
          <p:nvPr/>
        </p:nvPicPr>
        <p:blipFill>
          <a:blip r:embed="rId2"/>
          <a:stretch>
            <a:fillRect/>
          </a:stretch>
        </p:blipFill>
        <p:spPr>
          <a:xfrm>
            <a:off x="3333380" y="2185383"/>
            <a:ext cx="3834335" cy="1265740"/>
          </a:xfrm>
          <a:prstGeom prst="rect">
            <a:avLst/>
          </a:prstGeom>
        </p:spPr>
      </p:pic>
      <p:sp>
        <p:nvSpPr>
          <p:cNvPr id="8" name="矩形 7"/>
          <p:cNvSpPr/>
          <p:nvPr/>
        </p:nvSpPr>
        <p:spPr>
          <a:xfrm>
            <a:off x="1517819" y="3873599"/>
            <a:ext cx="4209807" cy="369332"/>
          </a:xfrm>
          <a:prstGeom prst="rect">
            <a:avLst/>
          </a:prstGeom>
        </p:spPr>
        <p:txBody>
          <a:bodyPr wrap="none">
            <a:spAutoFit/>
          </a:bodyPr>
          <a:lstStyle/>
          <a:p>
            <a:r>
              <a:rPr lang="zh-CN" altLang="en-US" dirty="0" smtClean="0">
                <a:latin typeface="Calibri" panose="020F0502020204030204" pitchFamily="34" charset="0"/>
                <a:cs typeface="Times New Roman" panose="02020603050405020304" pitchFamily="18" charset="0"/>
              </a:rPr>
              <a:t>（</a:t>
            </a:r>
            <a:r>
              <a:rPr lang="en-US" altLang="zh-CN" dirty="0" smtClean="0">
                <a:latin typeface="Calibri" panose="020F0502020204030204" pitchFamily="34" charset="0"/>
                <a:cs typeface="Times New Roman" panose="02020603050405020304" pitchFamily="18" charset="0"/>
              </a:rPr>
              <a:t>3</a:t>
            </a:r>
            <a:r>
              <a:rPr lang="zh-CN" altLang="en-US" dirty="0" smtClean="0">
                <a:latin typeface="Calibri" panose="020F0502020204030204" pitchFamily="34" charset="0"/>
                <a:cs typeface="Times New Roman" panose="02020603050405020304" pitchFamily="18" charset="0"/>
              </a:rPr>
              <a:t>）利用</a:t>
            </a:r>
            <a:r>
              <a:rPr lang="zh-CN" altLang="en-US" dirty="0">
                <a:latin typeface="Calibri" panose="020F0502020204030204" pitchFamily="34" charset="0"/>
                <a:cs typeface="Times New Roman" panose="02020603050405020304" pitchFamily="18" charset="0"/>
              </a:rPr>
              <a:t>已有的</a:t>
            </a:r>
            <a:r>
              <a:rPr lang="en-US" altLang="zh-CN" dirty="0">
                <a:latin typeface="Calibri" panose="020F0502020204030204" pitchFamily="34" charset="0"/>
                <a:cs typeface="Times New Roman" panose="02020603050405020304" pitchFamily="18" charset="0"/>
              </a:rPr>
              <a:t>L1</a:t>
            </a:r>
            <a:r>
              <a:rPr lang="zh-CN" altLang="en-US" dirty="0">
                <a:latin typeface="Calibri" panose="020F0502020204030204" pitchFamily="34" charset="0"/>
                <a:cs typeface="Times New Roman" panose="02020603050405020304" pitchFamily="18" charset="0"/>
              </a:rPr>
              <a:t>编译器进行翻译处理</a:t>
            </a:r>
            <a:endParaRPr lang="zh-CN" altLang="en-US" dirty="0"/>
          </a:p>
        </p:txBody>
      </p:sp>
      <p:pic>
        <p:nvPicPr>
          <p:cNvPr id="9" name="图片 8"/>
          <p:cNvPicPr/>
          <p:nvPr/>
        </p:nvPicPr>
        <p:blipFill>
          <a:blip r:embed="rId3"/>
          <a:stretch>
            <a:fillRect/>
          </a:stretch>
        </p:blipFill>
        <p:spPr>
          <a:xfrm>
            <a:off x="3183539" y="4469073"/>
            <a:ext cx="5567169" cy="1241340"/>
          </a:xfrm>
          <a:prstGeom prst="rect">
            <a:avLst/>
          </a:prstGeom>
        </p:spPr>
      </p:pic>
    </p:spTree>
    <p:extLst>
      <p:ext uri="{BB962C8B-B14F-4D97-AF65-F5344CB8AC3E}">
        <p14:creationId xmlns:p14="http://schemas.microsoft.com/office/powerpoint/2010/main" val="3203806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71</a:t>
            </a:fld>
            <a:endParaRPr lang="zh-CN" altLang="en-US"/>
          </a:p>
        </p:txBody>
      </p:sp>
      <p:sp>
        <p:nvSpPr>
          <p:cNvPr id="3" name="矩形 2"/>
          <p:cNvSpPr/>
          <p:nvPr/>
        </p:nvSpPr>
        <p:spPr>
          <a:xfrm>
            <a:off x="2625212" y="1091069"/>
            <a:ext cx="6626943" cy="461665"/>
          </a:xfrm>
          <a:prstGeom prst="rect">
            <a:avLst/>
          </a:prstGeom>
        </p:spPr>
        <p:txBody>
          <a:bodyPr wrap="square">
            <a:spAutoFit/>
          </a:bodyPr>
          <a:lstStyle/>
          <a:p>
            <a:r>
              <a:rPr lang="en-US" altLang="zh-CN" sz="2400" dirty="0">
                <a:latin typeface="Calibri" panose="020F0502020204030204" pitchFamily="34" charset="0"/>
                <a:cs typeface="Times New Roman" panose="02020603050405020304" pitchFamily="18" charset="0"/>
              </a:rPr>
              <a:t>4</a:t>
            </a:r>
            <a:r>
              <a:rPr lang="zh-CN" altLang="zh-CN" sz="2400" dirty="0">
                <a:latin typeface="Calibri" panose="020F0502020204030204" pitchFamily="34" charset="0"/>
                <a:cs typeface="Times New Roman" panose="02020603050405020304" pitchFamily="18" charset="0"/>
              </a:rPr>
              <a:t>）然后把语言功能由</a:t>
            </a:r>
            <a:r>
              <a:rPr lang="en-US" altLang="zh-CN" sz="2400" dirty="0">
                <a:latin typeface="Calibri" panose="020F0502020204030204" pitchFamily="34" charset="0"/>
                <a:cs typeface="Times New Roman" panose="02020603050405020304" pitchFamily="18" charset="0"/>
              </a:rPr>
              <a:t>L1</a:t>
            </a:r>
            <a:r>
              <a:rPr lang="zh-CN" altLang="zh-CN" sz="2400" dirty="0">
                <a:latin typeface="Calibri" panose="020F0502020204030204" pitchFamily="34" charset="0"/>
                <a:cs typeface="Times New Roman" panose="02020603050405020304" pitchFamily="18" charset="0"/>
              </a:rPr>
              <a:t>扩展到</a:t>
            </a:r>
            <a:r>
              <a:rPr lang="en-US" altLang="zh-CN" sz="2400" dirty="0">
                <a:latin typeface="Calibri" panose="020F0502020204030204" pitchFamily="34" charset="0"/>
                <a:cs typeface="Times New Roman" panose="02020603050405020304" pitchFamily="18" charset="0"/>
              </a:rPr>
              <a:t>L2(L2</a:t>
            </a:r>
            <a:r>
              <a:rPr lang="zh-CN" altLang="zh-CN" sz="2400" dirty="0">
                <a:latin typeface="Calibri" panose="020F0502020204030204" pitchFamily="34" charset="0"/>
                <a:cs typeface="Times New Roman" panose="02020603050405020304" pitchFamily="18" charset="0"/>
              </a:rPr>
              <a:t>包含</a:t>
            </a:r>
            <a:r>
              <a:rPr lang="en-US" altLang="zh-CN" sz="2400" dirty="0">
                <a:latin typeface="Calibri" panose="020F0502020204030204" pitchFamily="34" charset="0"/>
                <a:cs typeface="Times New Roman" panose="02020603050405020304" pitchFamily="18" charset="0"/>
              </a:rPr>
              <a:t>L1)</a:t>
            </a:r>
            <a:r>
              <a:rPr lang="zh-CN" altLang="zh-CN" sz="2400" dirty="0">
                <a:latin typeface="Calibri" panose="020F0502020204030204" pitchFamily="34" charset="0"/>
                <a:cs typeface="Times New Roman" panose="02020603050405020304" pitchFamily="18" charset="0"/>
              </a:rPr>
              <a:t>，</a:t>
            </a:r>
            <a:endParaRPr lang="zh-CN" altLang="en-US" sz="2400" dirty="0"/>
          </a:p>
        </p:txBody>
      </p:sp>
      <p:pic>
        <p:nvPicPr>
          <p:cNvPr id="4" name="图片 3"/>
          <p:cNvPicPr/>
          <p:nvPr/>
        </p:nvPicPr>
        <p:blipFill>
          <a:blip r:embed="rId2"/>
          <a:stretch>
            <a:fillRect/>
          </a:stretch>
        </p:blipFill>
        <p:spPr>
          <a:xfrm>
            <a:off x="3059167" y="1716242"/>
            <a:ext cx="5274310" cy="1379302"/>
          </a:xfrm>
          <a:prstGeom prst="rect">
            <a:avLst/>
          </a:prstGeom>
        </p:spPr>
      </p:pic>
      <p:sp>
        <p:nvSpPr>
          <p:cNvPr id="5" name="矩形 4"/>
          <p:cNvSpPr/>
          <p:nvPr/>
        </p:nvSpPr>
        <p:spPr>
          <a:xfrm>
            <a:off x="2554276" y="3040964"/>
            <a:ext cx="6284093" cy="461665"/>
          </a:xfrm>
          <a:prstGeom prst="rect">
            <a:avLst/>
          </a:prstGeom>
        </p:spPr>
        <p:txBody>
          <a:bodyPr wrap="none">
            <a:spAutoFit/>
          </a:bodyPr>
          <a:lstStyle/>
          <a:p>
            <a:r>
              <a:rPr lang="en-US" altLang="zh-CN" sz="2400" dirty="0">
                <a:latin typeface="Calibri" panose="020F0502020204030204" pitchFamily="34" charset="0"/>
                <a:cs typeface="Times New Roman" panose="02020603050405020304" pitchFamily="18" charset="0"/>
              </a:rPr>
              <a:t>5</a:t>
            </a:r>
            <a:r>
              <a:rPr lang="zh-CN" altLang="zh-CN" sz="2400" dirty="0">
                <a:latin typeface="Calibri" panose="020F0502020204030204" pitchFamily="34" charset="0"/>
                <a:cs typeface="Times New Roman" panose="02020603050405020304" pitchFamily="18" charset="0"/>
              </a:rPr>
              <a:t>）然后把语言功能由</a:t>
            </a:r>
            <a:r>
              <a:rPr lang="en-US" altLang="zh-CN" sz="2400" dirty="0">
                <a:latin typeface="Calibri" panose="020F0502020204030204" pitchFamily="34" charset="0"/>
                <a:cs typeface="Times New Roman" panose="02020603050405020304" pitchFamily="18" charset="0"/>
              </a:rPr>
              <a:t>L2</a:t>
            </a:r>
            <a:r>
              <a:rPr lang="zh-CN" altLang="zh-CN" sz="2400" dirty="0">
                <a:latin typeface="Calibri" panose="020F0502020204030204" pitchFamily="34" charset="0"/>
                <a:cs typeface="Times New Roman" panose="02020603050405020304" pitchFamily="18" charset="0"/>
              </a:rPr>
              <a:t>扩展到</a:t>
            </a:r>
            <a:r>
              <a:rPr lang="en-US" altLang="zh-CN" sz="2400" dirty="0">
                <a:latin typeface="Calibri" panose="020F0502020204030204" pitchFamily="34" charset="0"/>
                <a:cs typeface="Times New Roman" panose="02020603050405020304" pitchFamily="18" charset="0"/>
              </a:rPr>
              <a:t>L3(L3</a:t>
            </a:r>
            <a:r>
              <a:rPr lang="zh-CN" altLang="zh-CN" sz="2400" dirty="0">
                <a:latin typeface="Calibri" panose="020F0502020204030204" pitchFamily="34" charset="0"/>
                <a:cs typeface="Times New Roman" panose="02020603050405020304" pitchFamily="18" charset="0"/>
              </a:rPr>
              <a:t>包含</a:t>
            </a:r>
            <a:r>
              <a:rPr lang="en-US" altLang="zh-CN" sz="2400" dirty="0">
                <a:latin typeface="Calibri" panose="020F0502020204030204" pitchFamily="34" charset="0"/>
                <a:cs typeface="Times New Roman" panose="02020603050405020304" pitchFamily="18" charset="0"/>
              </a:rPr>
              <a:t>L2)</a:t>
            </a:r>
            <a:r>
              <a:rPr lang="zh-CN" altLang="zh-CN" sz="2400" dirty="0">
                <a:latin typeface="Calibri" panose="020F0502020204030204" pitchFamily="34" charset="0"/>
                <a:cs typeface="Times New Roman" panose="02020603050405020304" pitchFamily="18" charset="0"/>
              </a:rPr>
              <a:t>，</a:t>
            </a:r>
            <a:endParaRPr lang="zh-CN" altLang="en-US" sz="2400" dirty="0"/>
          </a:p>
        </p:txBody>
      </p:sp>
      <p:pic>
        <p:nvPicPr>
          <p:cNvPr id="6" name="图片 5"/>
          <p:cNvPicPr/>
          <p:nvPr/>
        </p:nvPicPr>
        <p:blipFill>
          <a:blip r:embed="rId3"/>
          <a:stretch>
            <a:fillRect/>
          </a:stretch>
        </p:blipFill>
        <p:spPr>
          <a:xfrm>
            <a:off x="3183541" y="3687347"/>
            <a:ext cx="5274310" cy="1303512"/>
          </a:xfrm>
          <a:prstGeom prst="rect">
            <a:avLst/>
          </a:prstGeom>
        </p:spPr>
      </p:pic>
      <p:sp>
        <p:nvSpPr>
          <p:cNvPr id="7" name="矩形 6"/>
          <p:cNvSpPr/>
          <p:nvPr/>
        </p:nvSpPr>
        <p:spPr>
          <a:xfrm>
            <a:off x="2554276" y="5088731"/>
            <a:ext cx="6096000" cy="1015663"/>
          </a:xfrm>
          <a:prstGeom prst="rect">
            <a:avLst/>
          </a:prstGeom>
        </p:spPr>
        <p:txBody>
          <a:bodyPr>
            <a:spAutoFit/>
          </a:bodyPr>
          <a:lstStyle/>
          <a:p>
            <a:pPr indent="266700" algn="just">
              <a:spcAft>
                <a:spcPts val="0"/>
              </a:spcAft>
            </a:pPr>
            <a:r>
              <a:rPr lang="en-US" altLang="zh-CN" sz="2000" kern="100" dirty="0">
                <a:latin typeface="Calibri" panose="020F0502020204030204" pitchFamily="34" charset="0"/>
                <a:cs typeface="Times New Roman" panose="02020603050405020304" pitchFamily="18" charset="0"/>
              </a:rPr>
              <a:t>6</a:t>
            </a:r>
            <a:r>
              <a:rPr lang="zh-CN" altLang="zh-CN" sz="2000" kern="100" dirty="0">
                <a:latin typeface="Calibri" panose="020F0502020204030204" pitchFamily="34" charset="0"/>
                <a:cs typeface="Times New Roman" panose="02020603050405020304" pitchFamily="18" charset="0"/>
              </a:rPr>
              <a:t>）类似地对</a:t>
            </a:r>
            <a:r>
              <a:rPr lang="en-US" altLang="zh-CN" sz="2000" kern="100" dirty="0">
                <a:latin typeface="Calibri" panose="020F0502020204030204" pitchFamily="34" charset="0"/>
                <a:cs typeface="Times New Roman" panose="02020603050405020304" pitchFamily="18" charset="0"/>
              </a:rPr>
              <a:t>L4</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L5</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Li</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a:t>
            </a:r>
            <a:r>
              <a:rPr lang="zh-CN" altLang="zh-CN" sz="2000" kern="100" dirty="0">
                <a:latin typeface="Calibri" panose="020F0502020204030204" pitchFamily="34" charset="0"/>
                <a:cs typeface="Times New Roman" panose="02020603050405020304" pitchFamily="18" charset="0"/>
              </a:rPr>
              <a:t>其中</a:t>
            </a:r>
            <a:r>
              <a:rPr lang="en-US" altLang="zh-CN" sz="2000" kern="100" dirty="0">
                <a:latin typeface="Calibri" panose="020F0502020204030204" pitchFamily="34" charset="0"/>
                <a:cs typeface="Times New Roman" panose="02020603050405020304" pitchFamily="18" charset="0"/>
              </a:rPr>
              <a:t>Li+1 </a:t>
            </a:r>
            <a:r>
              <a:rPr lang="zh-CN" altLang="zh-CN" sz="2000" kern="100" dirty="0">
                <a:latin typeface="Calibri" panose="020F0502020204030204" pitchFamily="34" charset="0"/>
                <a:cs typeface="Times New Roman" panose="02020603050405020304" pitchFamily="18" charset="0"/>
              </a:rPr>
              <a:t>包含</a:t>
            </a:r>
            <a:r>
              <a:rPr lang="en-US" altLang="zh-CN" sz="2000" kern="100" dirty="0">
                <a:latin typeface="Calibri" panose="020F0502020204030204" pitchFamily="34" charset="0"/>
                <a:cs typeface="Times New Roman" panose="02020603050405020304" pitchFamily="18" charset="0"/>
              </a:rPr>
              <a:t>Li )</a:t>
            </a:r>
            <a:r>
              <a:rPr lang="zh-CN" altLang="zh-CN" sz="2000" kern="100" dirty="0">
                <a:latin typeface="Calibri" panose="020F0502020204030204" pitchFamily="34" charset="0"/>
                <a:cs typeface="Times New Roman" panose="02020603050405020304" pitchFamily="18" charset="0"/>
              </a:rPr>
              <a:t>按上述过程进行多次，直到扩展到所需</a:t>
            </a:r>
            <a:r>
              <a:rPr lang="en-US" altLang="zh-CN" sz="2000" kern="100" dirty="0">
                <a:latin typeface="Calibri" panose="020F0502020204030204" pitchFamily="34" charset="0"/>
                <a:cs typeface="Times New Roman" panose="02020603050405020304" pitchFamily="18" charset="0"/>
              </a:rPr>
              <a:t> L</a:t>
            </a:r>
            <a:r>
              <a:rPr lang="zh-CN" altLang="zh-CN" sz="2000" kern="100" dirty="0">
                <a:latin typeface="Calibri" panose="020F0502020204030204" pitchFamily="34" charset="0"/>
                <a:cs typeface="Times New Roman" panose="02020603050405020304" pitchFamily="18" charset="0"/>
              </a:rPr>
              <a:t>为止</a:t>
            </a:r>
            <a:r>
              <a:rPr lang="en-US" altLang="zh-CN" sz="2000" kern="100" dirty="0">
                <a:latin typeface="Calibri" panose="020F0502020204030204" pitchFamily="34" charset="0"/>
                <a:cs typeface="Times New Roman" panose="02020603050405020304" pitchFamily="18" charset="0"/>
              </a:rPr>
              <a:t>, </a:t>
            </a:r>
            <a:r>
              <a:rPr lang="zh-CN" altLang="zh-CN" sz="2000" kern="100" dirty="0">
                <a:latin typeface="Calibri" panose="020F0502020204030204" pitchFamily="34" charset="0"/>
                <a:cs typeface="Times New Roman" panose="02020603050405020304" pitchFamily="18" charset="0"/>
              </a:rPr>
              <a:t>这就是由核心语言</a:t>
            </a:r>
            <a:r>
              <a:rPr lang="en-US" altLang="zh-CN" sz="2000" kern="100" dirty="0">
                <a:latin typeface="Calibri" panose="020F0502020204030204" pitchFamily="34" charset="0"/>
                <a:cs typeface="Times New Roman" panose="02020603050405020304" pitchFamily="18" charset="0"/>
              </a:rPr>
              <a:t>L1</a:t>
            </a:r>
            <a:r>
              <a:rPr lang="zh-CN" altLang="zh-CN" sz="2000" kern="100" dirty="0">
                <a:latin typeface="Calibri" panose="020F0502020204030204" pitchFamily="34" charset="0"/>
                <a:cs typeface="Times New Roman" panose="02020603050405020304" pitchFamily="18" charset="0"/>
              </a:rPr>
              <a:t>开始逐步扩展到</a:t>
            </a:r>
            <a:r>
              <a:rPr lang="en-US" altLang="zh-CN" sz="2000" kern="100" dirty="0">
                <a:latin typeface="Calibri" panose="020F0502020204030204" pitchFamily="34" charset="0"/>
                <a:cs typeface="Times New Roman" panose="02020603050405020304" pitchFamily="18" charset="0"/>
              </a:rPr>
              <a:t> L</a:t>
            </a:r>
            <a:r>
              <a:rPr lang="zh-CN" altLang="zh-CN" sz="2000" kern="100" dirty="0">
                <a:latin typeface="Calibri" panose="020F0502020204030204" pitchFamily="34" charset="0"/>
                <a:cs typeface="Times New Roman" panose="02020603050405020304" pitchFamily="18" charset="0"/>
              </a:rPr>
              <a:t>语言的自展编译过程。</a:t>
            </a:r>
          </a:p>
        </p:txBody>
      </p:sp>
    </p:spTree>
    <p:extLst>
      <p:ext uri="{BB962C8B-B14F-4D97-AF65-F5344CB8AC3E}">
        <p14:creationId xmlns:p14="http://schemas.microsoft.com/office/powerpoint/2010/main" val="17451523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72</a:t>
            </a:fld>
            <a:endParaRPr lang="zh-CN" altLang="en-US"/>
          </a:p>
        </p:txBody>
      </p:sp>
      <p:sp>
        <p:nvSpPr>
          <p:cNvPr id="3" name="矩形 2"/>
          <p:cNvSpPr/>
          <p:nvPr/>
        </p:nvSpPr>
        <p:spPr>
          <a:xfrm>
            <a:off x="1799303" y="1622324"/>
            <a:ext cx="8616905" cy="830997"/>
          </a:xfrm>
          <a:prstGeom prst="rect">
            <a:avLst/>
          </a:prstGeom>
        </p:spPr>
        <p:txBody>
          <a:bodyPr wrap="square">
            <a:spAutoFit/>
          </a:bodyPr>
          <a:lstStyle/>
          <a:p>
            <a:pPr indent="266700" algn="just">
              <a:spcAft>
                <a:spcPts val="0"/>
              </a:spcAft>
            </a:pPr>
            <a:r>
              <a:rPr lang="zh-CN" altLang="zh-CN" sz="2400" dirty="0"/>
              <a:t>如果一个</a:t>
            </a:r>
            <a:r>
              <a:rPr lang="en-US" altLang="zh-CN" sz="2400" dirty="0"/>
              <a:t>A</a:t>
            </a:r>
            <a:r>
              <a:rPr lang="zh-CN" altLang="zh-CN" sz="2400" dirty="0"/>
              <a:t>机器上编译程序能产生</a:t>
            </a:r>
            <a:r>
              <a:rPr lang="en-US" altLang="zh-CN" sz="2400" dirty="0"/>
              <a:t>B</a:t>
            </a:r>
            <a:r>
              <a:rPr lang="zh-CN" altLang="zh-CN" sz="2400" dirty="0"/>
              <a:t>机器的目标代码</a:t>
            </a:r>
            <a:r>
              <a:rPr lang="en-US" altLang="zh-CN" sz="2400" dirty="0"/>
              <a:t>,</a:t>
            </a:r>
            <a:r>
              <a:rPr lang="zh-CN" altLang="zh-CN" sz="2400" dirty="0"/>
              <a:t>则称这种程序为交叉编译程序。</a:t>
            </a:r>
            <a:endParaRPr lang="zh-CN" altLang="en-US" sz="2400" b="1" dirty="0"/>
          </a:p>
        </p:txBody>
      </p:sp>
      <p:sp>
        <p:nvSpPr>
          <p:cNvPr id="4" name="标题 1"/>
          <p:cNvSpPr/>
          <p:nvPr/>
        </p:nvSpPr>
        <p:spPr bwMode="auto">
          <a:xfrm>
            <a:off x="-1994671" y="23327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zh-CN" altLang="en-US"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交叉编译技术</a:t>
            </a: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1799303" y="2699128"/>
            <a:ext cx="4475695" cy="2155477"/>
          </a:xfrm>
          <a:prstGeom prst="rect">
            <a:avLst/>
          </a:prstGeom>
        </p:spPr>
      </p:pic>
      <p:pic>
        <p:nvPicPr>
          <p:cNvPr id="6" name="图片 5"/>
          <p:cNvPicPr/>
          <p:nvPr/>
        </p:nvPicPr>
        <p:blipFill>
          <a:blip r:embed="rId3"/>
          <a:stretch>
            <a:fillRect/>
          </a:stretch>
        </p:blipFill>
        <p:spPr>
          <a:xfrm>
            <a:off x="5751871" y="3917073"/>
            <a:ext cx="5989954" cy="2468306"/>
          </a:xfrm>
          <a:prstGeom prst="rect">
            <a:avLst/>
          </a:prstGeom>
        </p:spPr>
      </p:pic>
      <p:sp>
        <p:nvSpPr>
          <p:cNvPr id="7" name="文本框 6"/>
          <p:cNvSpPr txBox="1"/>
          <p:nvPr/>
        </p:nvSpPr>
        <p:spPr>
          <a:xfrm>
            <a:off x="9910916" y="5948516"/>
            <a:ext cx="1288026" cy="369332"/>
          </a:xfrm>
          <a:prstGeom prst="rect">
            <a:avLst/>
          </a:prstGeom>
          <a:noFill/>
        </p:spPr>
        <p:txBody>
          <a:bodyPr wrap="square" rtlCol="0">
            <a:spAutoFit/>
          </a:bodyPr>
          <a:lstStyle/>
          <a:p>
            <a:r>
              <a:rPr lang="zh-CN" altLang="en-US" dirty="0" smtClean="0">
                <a:solidFill>
                  <a:srgbClr val="0000FF"/>
                </a:solidFill>
              </a:rPr>
              <a:t>自编译</a:t>
            </a:r>
            <a:endParaRPr lang="zh-CN" altLang="en-US" dirty="0">
              <a:solidFill>
                <a:srgbClr val="0000FF"/>
              </a:solidFill>
            </a:endParaRPr>
          </a:p>
        </p:txBody>
      </p:sp>
      <p:sp>
        <p:nvSpPr>
          <p:cNvPr id="8" name="矩形 7"/>
          <p:cNvSpPr/>
          <p:nvPr/>
        </p:nvSpPr>
        <p:spPr>
          <a:xfrm>
            <a:off x="344129" y="5302185"/>
            <a:ext cx="6096000" cy="646331"/>
          </a:xfrm>
          <a:prstGeom prst="rect">
            <a:avLst/>
          </a:prstGeom>
        </p:spPr>
        <p:txBody>
          <a:bodyPr>
            <a:spAutoFit/>
          </a:bodyPr>
          <a:lstStyle/>
          <a:p>
            <a:r>
              <a:rPr lang="zh-CN" altLang="en-US" dirty="0" smtClean="0">
                <a:solidFill>
                  <a:srgbClr val="4D4D4D"/>
                </a:solidFill>
                <a:latin typeface="-apple-system"/>
              </a:rPr>
              <a:t>  </a:t>
            </a:r>
            <a:r>
              <a:rPr lang="zh-CN" altLang="en-US" dirty="0" smtClean="0">
                <a:solidFill>
                  <a:srgbClr val="FF0000"/>
                </a:solidFill>
                <a:latin typeface="-apple-system"/>
              </a:rPr>
              <a:t>编译器</a:t>
            </a:r>
            <a:r>
              <a:rPr lang="zh-CN" altLang="en-US" dirty="0">
                <a:solidFill>
                  <a:srgbClr val="FF0000"/>
                </a:solidFill>
                <a:latin typeface="-apple-system"/>
              </a:rPr>
              <a:t>将</a:t>
            </a:r>
            <a:r>
              <a:rPr lang="zh-CN" altLang="en-US" dirty="0" smtClean="0">
                <a:solidFill>
                  <a:srgbClr val="FF0000"/>
                </a:solidFill>
                <a:latin typeface="-apple-system"/>
              </a:rPr>
              <a:t>在</a:t>
            </a:r>
            <a:r>
              <a:rPr lang="en-US" altLang="zh-CN" dirty="0" smtClean="0">
                <a:solidFill>
                  <a:srgbClr val="FF0000"/>
                </a:solidFill>
                <a:latin typeface="-apple-system"/>
              </a:rPr>
              <a:t>A</a:t>
            </a:r>
            <a:r>
              <a:rPr lang="zh-CN" altLang="en-US" dirty="0" smtClean="0">
                <a:solidFill>
                  <a:srgbClr val="FF0000"/>
                </a:solidFill>
                <a:latin typeface="-apple-system"/>
              </a:rPr>
              <a:t>机器上进行</a:t>
            </a:r>
            <a:r>
              <a:rPr lang="zh-CN" altLang="en-US" dirty="0">
                <a:solidFill>
                  <a:srgbClr val="FF0000"/>
                </a:solidFill>
                <a:latin typeface="-apple-system"/>
              </a:rPr>
              <a:t>编译活动，但在编译器生成的程序却运行于目标机上。</a:t>
            </a:r>
            <a:endParaRPr lang="zh-CN" altLang="en-US" dirty="0">
              <a:solidFill>
                <a:srgbClr val="FF0000"/>
              </a:solidFill>
            </a:endParaRPr>
          </a:p>
        </p:txBody>
      </p:sp>
    </p:spTree>
    <p:extLst>
      <p:ext uri="{BB962C8B-B14F-4D97-AF65-F5344CB8AC3E}">
        <p14:creationId xmlns:p14="http://schemas.microsoft.com/office/powerpoint/2010/main" val="26937137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a:xfrm>
            <a:off x="1027307" y="1288797"/>
            <a:ext cx="9915575" cy="17844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342900">
              <a:lnSpc>
                <a:spcPct val="120000"/>
              </a:lnSpc>
            </a:pPr>
            <a:r>
              <a:rPr lang="zh-CN" altLang="en-US" sz="2300" dirty="0">
                <a:latin typeface="微软雅黑" panose="020B0503020204020204" pitchFamily="34" charset="-122"/>
                <a:ea typeface="微软雅黑" panose="020B0503020204020204" pitchFamily="34" charset="-122"/>
                <a:sym typeface="+mn-ea"/>
              </a:rPr>
              <a:t>目的平台上不允许或不能够安装我们所需要的编译器。</a:t>
            </a:r>
            <a:endParaRPr lang="en-US" altLang="zh-CN" sz="2300" dirty="0">
              <a:latin typeface="微软雅黑" panose="020B0503020204020204" pitchFamily="34" charset="-122"/>
              <a:ea typeface="微软雅黑" panose="020B0503020204020204" pitchFamily="34" charset="-122"/>
              <a:sym typeface="+mn-ea"/>
            </a:endParaRPr>
          </a:p>
          <a:p>
            <a:pPr marL="571500" indent="-342900">
              <a:lnSpc>
                <a:spcPct val="120000"/>
              </a:lnSpc>
            </a:pPr>
            <a:r>
              <a:rPr lang="zh-CN" altLang="en-US" sz="2300" dirty="0">
                <a:latin typeface="微软雅黑" panose="020B0503020204020204" pitchFamily="34" charset="-122"/>
                <a:ea typeface="微软雅黑" panose="020B0503020204020204" pitchFamily="34" charset="-122"/>
                <a:sym typeface="+mn-ea"/>
              </a:rPr>
              <a:t>目的平台上的资源匮乏，无法运行我们所需要的编译器。</a:t>
            </a:r>
            <a:endParaRPr lang="en-US" altLang="zh-CN" sz="2300" dirty="0">
              <a:latin typeface="微软雅黑" panose="020B0503020204020204" pitchFamily="34" charset="-122"/>
              <a:ea typeface="微软雅黑" panose="020B0503020204020204" pitchFamily="34" charset="-122"/>
              <a:sym typeface="+mn-ea"/>
            </a:endParaRPr>
          </a:p>
          <a:p>
            <a:pPr marL="571500" indent="-342900">
              <a:lnSpc>
                <a:spcPct val="120000"/>
              </a:lnSpc>
            </a:pPr>
            <a:r>
              <a:rPr lang="zh-CN" altLang="en-US" sz="2300" dirty="0">
                <a:latin typeface="微软雅黑" panose="020B0503020204020204" pitchFamily="34" charset="-122"/>
                <a:ea typeface="微软雅黑" panose="020B0503020204020204" pitchFamily="34" charset="-122"/>
                <a:sym typeface="+mn-ea"/>
              </a:rPr>
              <a:t>目的平台还没有建立。</a:t>
            </a:r>
            <a:endParaRPr lang="en-US" altLang="zh-CN" sz="2300" dirty="0">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434340" y="587936"/>
            <a:ext cx="3696788" cy="794064"/>
          </a:xfrm>
          <a:prstGeom prst="rect">
            <a:avLst/>
          </a:prstGeom>
          <a:noFill/>
        </p:spPr>
        <p:txBody>
          <a:bodyPr wrap="square" rtlCol="0">
            <a:spAutoFit/>
          </a:bodyPr>
          <a:lstStyle/>
          <a:p>
            <a:pPr marL="228600">
              <a:lnSpc>
                <a:spcPct val="120000"/>
              </a:lnSpc>
              <a:spcBef>
                <a:spcPts val="1000"/>
              </a:spcBef>
            </a:pPr>
            <a:r>
              <a:rPr lang="zh-CN" altLang="en-US" sz="2300" dirty="0">
                <a:latin typeface="微软雅黑" panose="020B0503020204020204" pitchFamily="34" charset="-122"/>
                <a:ea typeface="微软雅黑" panose="020B0503020204020204" pitchFamily="34" charset="-122"/>
                <a:sym typeface="+mn-ea"/>
              </a:rPr>
              <a:t>为什么需要交叉编译？</a:t>
            </a:r>
            <a:endParaRPr lang="en-US" altLang="zh-CN" sz="2300" dirty="0">
              <a:latin typeface="微软雅黑" panose="020B0503020204020204" pitchFamily="34" charset="-122"/>
              <a:ea typeface="微软雅黑" panose="020B0503020204020204" pitchFamily="34" charset="-122"/>
              <a:sym typeface="+mn-ea"/>
            </a:endParaRPr>
          </a:p>
          <a:p>
            <a:endParaRPr lang="zh-CN" altLang="en-US" dirty="0"/>
          </a:p>
        </p:txBody>
      </p:sp>
      <p:sp>
        <p:nvSpPr>
          <p:cNvPr id="21" name="灯片编号占位符 3"/>
          <p:cNvSpPr>
            <a:spLocks noGrp="1"/>
          </p:cNvSpPr>
          <p:nvPr>
            <p:ph type="sldNum" sz="quarter" idx="12"/>
          </p:nvPr>
        </p:nvSpPr>
        <p:spPr>
          <a:xfrm>
            <a:off x="8610600" y="6356350"/>
            <a:ext cx="2743200" cy="365125"/>
          </a:xfrm>
        </p:spPr>
        <p:txBody>
          <a:bodyPr/>
          <a:lstStyle/>
          <a:p>
            <a:fld id="{0C86A48D-B8D4-430A-AE1C-E921A6F75A10}" type="slidenum">
              <a:rPr lang="zh-CN" altLang="en-US" smtClean="0"/>
              <a:t>73</a:t>
            </a:fld>
            <a:endParaRPr lang="zh-CN" altLang="en-US" dirty="0"/>
          </a:p>
        </p:txBody>
      </p:sp>
      <p:grpSp>
        <p:nvGrpSpPr>
          <p:cNvPr id="7" name="组合 6"/>
          <p:cNvGrpSpPr/>
          <p:nvPr/>
        </p:nvGrpSpPr>
        <p:grpSpPr>
          <a:xfrm>
            <a:off x="1434340" y="2793957"/>
            <a:ext cx="9664700" cy="3841640"/>
            <a:chOff x="1039368" y="2842591"/>
            <a:chExt cx="9664700" cy="384164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5760" y="3273746"/>
              <a:ext cx="1544438" cy="1546814"/>
            </a:xfrm>
            <a:prstGeom prst="rect">
              <a:avLst/>
            </a:prstGeom>
          </p:spPr>
        </p:pic>
        <p:sp>
          <p:nvSpPr>
            <p:cNvPr id="9" name="箭头: 右 33"/>
            <p:cNvSpPr/>
            <p:nvPr/>
          </p:nvSpPr>
          <p:spPr>
            <a:xfrm>
              <a:off x="3306761" y="3674621"/>
              <a:ext cx="1457842" cy="658368"/>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Compiling</a:t>
              </a:r>
            </a:p>
          </p:txBody>
        </p:sp>
        <p:sp>
          <p:nvSpPr>
            <p:cNvPr id="10" name="文本框 9"/>
            <p:cNvSpPr txBox="1"/>
            <p:nvPr/>
          </p:nvSpPr>
          <p:spPr>
            <a:xfrm>
              <a:off x="4138482" y="3507791"/>
              <a:ext cx="184731" cy="369332"/>
            </a:xfrm>
            <a:prstGeom prst="rect">
              <a:avLst/>
            </a:prstGeom>
            <a:noFill/>
          </p:spPr>
          <p:txBody>
            <a:bodyPr wrap="none" rtlCol="0">
              <a:spAutoFit/>
            </a:bodyPr>
            <a:lstStyle/>
            <a:p>
              <a:endParaRPr lang="zh-CN" altLang="en-US"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6606" y="2842591"/>
              <a:ext cx="779394" cy="779394"/>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6606" y="5131140"/>
              <a:ext cx="830258" cy="830258"/>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9182" y="3667798"/>
              <a:ext cx="1174242" cy="130106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5890" y="3387173"/>
              <a:ext cx="1426292" cy="1429145"/>
            </a:xfrm>
            <a:prstGeom prst="rect">
              <a:avLst/>
            </a:prstGeom>
          </p:spPr>
        </p:pic>
        <p:sp>
          <p:nvSpPr>
            <p:cNvPr id="15" name="箭头: 右 39"/>
            <p:cNvSpPr/>
            <p:nvPr/>
          </p:nvSpPr>
          <p:spPr>
            <a:xfrm>
              <a:off x="6457966" y="3667798"/>
              <a:ext cx="1544438" cy="658368"/>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Installation</a:t>
              </a:r>
            </a:p>
          </p:txBody>
        </p:sp>
        <p:sp>
          <p:nvSpPr>
            <p:cNvPr id="16" name="内容占位符 2"/>
            <p:cNvSpPr txBox="1"/>
            <p:nvPr/>
          </p:nvSpPr>
          <p:spPr>
            <a:xfrm>
              <a:off x="1039368" y="6025863"/>
              <a:ext cx="9664700" cy="6583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buNone/>
              </a:pPr>
              <a:r>
                <a:rPr lang="zh-CN" altLang="en-US" sz="2300" dirty="0">
                  <a:latin typeface="微软雅黑" panose="020B0503020204020204" pitchFamily="34" charset="-122"/>
                  <a:ea typeface="微软雅黑" panose="020B0503020204020204" pitchFamily="34" charset="-122"/>
                  <a:cs typeface="微软雅黑" panose="020B0503020204020204" pitchFamily="34" charset="-122"/>
                  <a:sym typeface="+mn-ea"/>
                </a:rPr>
                <a:t>利用电脑上的编译程序，将软件程序编译为手机可以运行的机器码。</a:t>
              </a:r>
            </a:p>
          </p:txBody>
        </p:sp>
      </p:grpSp>
    </p:spTree>
    <p:extLst>
      <p:ext uri="{BB962C8B-B14F-4D97-AF65-F5344CB8AC3E}">
        <p14:creationId xmlns:p14="http://schemas.microsoft.com/office/powerpoint/2010/main" val="323029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74</a:t>
            </a:fld>
            <a:endParaRPr lang="zh-CN" altLang="en-US"/>
          </a:p>
        </p:txBody>
      </p:sp>
      <p:pic>
        <p:nvPicPr>
          <p:cNvPr id="3" name="图片 2"/>
          <p:cNvPicPr/>
          <p:nvPr/>
        </p:nvPicPr>
        <p:blipFill>
          <a:blip r:embed="rId2"/>
          <a:stretch>
            <a:fillRect/>
          </a:stretch>
        </p:blipFill>
        <p:spPr>
          <a:xfrm>
            <a:off x="3458845" y="2389239"/>
            <a:ext cx="5274310" cy="2467895"/>
          </a:xfrm>
          <a:prstGeom prst="rect">
            <a:avLst/>
          </a:prstGeom>
        </p:spPr>
      </p:pic>
      <p:sp>
        <p:nvSpPr>
          <p:cNvPr id="4" name="文本框 3"/>
          <p:cNvSpPr txBox="1"/>
          <p:nvPr/>
        </p:nvSpPr>
        <p:spPr>
          <a:xfrm>
            <a:off x="8563897" y="5043949"/>
            <a:ext cx="1288026" cy="369332"/>
          </a:xfrm>
          <a:prstGeom prst="rect">
            <a:avLst/>
          </a:prstGeom>
          <a:noFill/>
        </p:spPr>
        <p:txBody>
          <a:bodyPr wrap="square" rtlCol="0">
            <a:spAutoFit/>
          </a:bodyPr>
          <a:lstStyle/>
          <a:p>
            <a:r>
              <a:rPr lang="zh-CN" altLang="en-US" dirty="0" smtClean="0">
                <a:solidFill>
                  <a:srgbClr val="0000FF"/>
                </a:solidFill>
              </a:rPr>
              <a:t>交叉编译</a:t>
            </a:r>
            <a:endParaRPr lang="zh-CN" altLang="en-US" dirty="0">
              <a:solidFill>
                <a:srgbClr val="0000FF"/>
              </a:solidFill>
            </a:endParaRPr>
          </a:p>
        </p:txBody>
      </p:sp>
      <p:sp>
        <p:nvSpPr>
          <p:cNvPr id="5" name="矩形 4"/>
          <p:cNvSpPr/>
          <p:nvPr/>
        </p:nvSpPr>
        <p:spPr>
          <a:xfrm>
            <a:off x="1612490" y="1090222"/>
            <a:ext cx="6096000" cy="646331"/>
          </a:xfrm>
          <a:prstGeom prst="rect">
            <a:avLst/>
          </a:prstGeom>
        </p:spPr>
        <p:txBody>
          <a:bodyPr>
            <a:spAutoFit/>
          </a:bodyPr>
          <a:lstStyle/>
          <a:p>
            <a:r>
              <a:rPr lang="zh-CN" altLang="en-US" dirty="0">
                <a:solidFill>
                  <a:srgbClr val="333333"/>
                </a:solidFill>
                <a:latin typeface="宋体" panose="02010600030101010101" pitchFamily="2" charset="-122"/>
              </a:rPr>
              <a:t>利用</a:t>
            </a:r>
            <a:r>
              <a:rPr lang="en-US" altLang="zh-CN" dirty="0">
                <a:solidFill>
                  <a:srgbClr val="333333"/>
                </a:solidFill>
                <a:latin typeface="Times New Roman" panose="02020603050405020304" pitchFamily="18" charset="0"/>
              </a:rPr>
              <a:t>T</a:t>
            </a:r>
            <a:r>
              <a:rPr lang="zh-CN" altLang="en-US" dirty="0">
                <a:solidFill>
                  <a:srgbClr val="333333"/>
                </a:solidFill>
                <a:latin typeface="宋体" panose="02010600030101010101" pitchFamily="2" charset="-122"/>
              </a:rPr>
              <a:t>型图描述在</a:t>
            </a:r>
            <a:r>
              <a:rPr lang="en-US" altLang="zh-CN" dirty="0">
                <a:solidFill>
                  <a:srgbClr val="333333"/>
                </a:solidFill>
                <a:latin typeface="Times New Roman" panose="02020603050405020304" pitchFamily="18" charset="0"/>
              </a:rPr>
              <a:t>A</a:t>
            </a:r>
            <a:r>
              <a:rPr lang="zh-CN" altLang="en-US" dirty="0">
                <a:solidFill>
                  <a:srgbClr val="333333"/>
                </a:solidFill>
                <a:latin typeface="宋体" panose="02010600030101010101" pitchFamily="2" charset="-122"/>
              </a:rPr>
              <a:t>机器上，</a:t>
            </a:r>
            <a:r>
              <a:rPr lang="zh-CN" altLang="en-US" dirty="0" smtClean="0">
                <a:solidFill>
                  <a:srgbClr val="333333"/>
                </a:solidFill>
                <a:latin typeface="宋体" panose="02010600030101010101" pitchFamily="2" charset="-122"/>
              </a:rPr>
              <a:t>利用</a:t>
            </a:r>
            <a:r>
              <a:rPr lang="en-US" altLang="zh-CN" dirty="0" smtClean="0">
                <a:solidFill>
                  <a:srgbClr val="333333"/>
                </a:solidFill>
                <a:latin typeface="Times New Roman" panose="02020603050405020304" pitchFamily="18" charset="0"/>
              </a:rPr>
              <a:t>Pascal</a:t>
            </a:r>
            <a:r>
              <a:rPr lang="zh-CN" altLang="en-US" dirty="0" smtClean="0">
                <a:solidFill>
                  <a:srgbClr val="333333"/>
                </a:solidFill>
                <a:latin typeface="宋体" panose="02010600030101010101" pitchFamily="2" charset="-122"/>
              </a:rPr>
              <a:t>语言编写</a:t>
            </a:r>
            <a:r>
              <a:rPr lang="en-US" altLang="zh-CN" dirty="0" smtClean="0">
                <a:solidFill>
                  <a:srgbClr val="333333"/>
                </a:solidFill>
                <a:latin typeface="Times New Roman" panose="02020603050405020304" pitchFamily="18" charset="0"/>
              </a:rPr>
              <a:t>Pascal</a:t>
            </a:r>
            <a:r>
              <a:rPr lang="zh-CN" altLang="en-US" dirty="0" smtClean="0">
                <a:solidFill>
                  <a:srgbClr val="333333"/>
                </a:solidFill>
                <a:latin typeface="宋体" panose="02010600030101010101" pitchFamily="2" charset="-122"/>
              </a:rPr>
              <a:t>语言翻译程序</a:t>
            </a:r>
            <a:r>
              <a:rPr lang="en-US" altLang="zh-CN" dirty="0" smtClean="0">
                <a:solidFill>
                  <a:srgbClr val="333333"/>
                </a:solidFill>
                <a:latin typeface="宋体" panose="02010600030101010101" pitchFamily="2" charset="-122"/>
              </a:rPr>
              <a:t>,</a:t>
            </a:r>
            <a:r>
              <a:rPr lang="zh-CN" altLang="en-US" dirty="0" smtClean="0">
                <a:solidFill>
                  <a:srgbClr val="333333"/>
                </a:solidFill>
                <a:latin typeface="宋体" panose="02010600030101010101" pitchFamily="2" charset="-122"/>
              </a:rPr>
              <a:t>产生</a:t>
            </a:r>
            <a:r>
              <a:rPr lang="en-US" altLang="zh-CN" dirty="0">
                <a:solidFill>
                  <a:srgbClr val="333333"/>
                </a:solidFill>
                <a:latin typeface="Times New Roman" panose="02020603050405020304" pitchFamily="18" charset="0"/>
              </a:rPr>
              <a:t>B</a:t>
            </a:r>
            <a:r>
              <a:rPr lang="zh-CN" altLang="en-US" dirty="0">
                <a:solidFill>
                  <a:srgbClr val="333333"/>
                </a:solidFill>
                <a:latin typeface="宋体" panose="02010600030101010101" pitchFamily="2" charset="-122"/>
              </a:rPr>
              <a:t>机器的目标代码的交叉编译过程。</a:t>
            </a:r>
            <a:endParaRPr lang="zh-CN" altLang="en-US" dirty="0"/>
          </a:p>
        </p:txBody>
      </p:sp>
    </p:spTree>
    <p:extLst>
      <p:ext uri="{BB962C8B-B14F-4D97-AF65-F5344CB8AC3E}">
        <p14:creationId xmlns:p14="http://schemas.microsoft.com/office/powerpoint/2010/main" val="33330771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75</a:t>
            </a:fld>
            <a:endParaRPr lang="zh-CN" altLang="en-US"/>
          </a:p>
        </p:txBody>
      </p:sp>
      <p:sp>
        <p:nvSpPr>
          <p:cNvPr id="3" name="矩形 2"/>
          <p:cNvSpPr/>
          <p:nvPr/>
        </p:nvSpPr>
        <p:spPr>
          <a:xfrm>
            <a:off x="1858297" y="1218041"/>
            <a:ext cx="6096000" cy="646331"/>
          </a:xfrm>
          <a:prstGeom prst="rect">
            <a:avLst/>
          </a:prstGeom>
        </p:spPr>
        <p:txBody>
          <a:bodyPr>
            <a:spAutoFit/>
          </a:bodyPr>
          <a:lstStyle/>
          <a:p>
            <a:r>
              <a:rPr lang="zh-CN" altLang="en-US" dirty="0">
                <a:solidFill>
                  <a:srgbClr val="333333"/>
                </a:solidFill>
                <a:latin typeface="宋体" panose="02010600030101010101" pitchFamily="2" charset="-122"/>
              </a:rPr>
              <a:t>利用</a:t>
            </a:r>
            <a:r>
              <a:rPr lang="en-US" altLang="zh-CN" dirty="0">
                <a:solidFill>
                  <a:srgbClr val="333333"/>
                </a:solidFill>
                <a:latin typeface="Times New Roman" panose="02020603050405020304" pitchFamily="18" charset="0"/>
              </a:rPr>
              <a:t>T</a:t>
            </a:r>
            <a:r>
              <a:rPr lang="zh-CN" altLang="en-US" dirty="0">
                <a:solidFill>
                  <a:srgbClr val="333333"/>
                </a:solidFill>
                <a:latin typeface="宋体" panose="02010600030101010101" pitchFamily="2" charset="-122"/>
              </a:rPr>
              <a:t>型图描述在</a:t>
            </a:r>
            <a:r>
              <a:rPr lang="en-US" altLang="zh-CN" dirty="0">
                <a:solidFill>
                  <a:srgbClr val="333333"/>
                </a:solidFill>
                <a:latin typeface="Times New Roman" panose="02020603050405020304" pitchFamily="18" charset="0"/>
              </a:rPr>
              <a:t>A</a:t>
            </a:r>
            <a:r>
              <a:rPr lang="zh-CN" altLang="en-US" dirty="0">
                <a:solidFill>
                  <a:srgbClr val="333333"/>
                </a:solidFill>
                <a:latin typeface="宋体" panose="02010600030101010101" pitchFamily="2" charset="-122"/>
              </a:rPr>
              <a:t>机器上，利用</a:t>
            </a:r>
            <a:r>
              <a:rPr lang="en-US" altLang="zh-CN" dirty="0">
                <a:solidFill>
                  <a:srgbClr val="333333"/>
                </a:solidFill>
                <a:latin typeface="Times New Roman" panose="02020603050405020304" pitchFamily="18" charset="0"/>
              </a:rPr>
              <a:t>C</a:t>
            </a:r>
            <a:r>
              <a:rPr lang="zh-CN" altLang="en-US" dirty="0">
                <a:solidFill>
                  <a:srgbClr val="333333"/>
                </a:solidFill>
                <a:latin typeface="宋体" panose="02010600030101010101" pitchFamily="2" charset="-122"/>
              </a:rPr>
              <a:t>语言</a:t>
            </a:r>
            <a:r>
              <a:rPr lang="zh-CN" altLang="en-US" dirty="0" smtClean="0">
                <a:solidFill>
                  <a:srgbClr val="333333"/>
                </a:solidFill>
                <a:latin typeface="宋体" panose="02010600030101010101" pitchFamily="2" charset="-122"/>
              </a:rPr>
              <a:t>编写</a:t>
            </a:r>
            <a:r>
              <a:rPr lang="en-US" altLang="zh-CN" dirty="0" smtClean="0">
                <a:solidFill>
                  <a:srgbClr val="333333"/>
                </a:solidFill>
                <a:latin typeface="Times New Roman" panose="02020603050405020304" pitchFamily="18" charset="0"/>
              </a:rPr>
              <a:t>Java</a:t>
            </a:r>
            <a:r>
              <a:rPr lang="zh-CN" altLang="en-US" dirty="0" smtClean="0">
                <a:solidFill>
                  <a:srgbClr val="333333"/>
                </a:solidFill>
                <a:latin typeface="宋体" panose="02010600030101010101" pitchFamily="2" charset="-122"/>
              </a:rPr>
              <a:t>语言</a:t>
            </a:r>
            <a:r>
              <a:rPr lang="zh-CN" altLang="en-US" dirty="0">
                <a:solidFill>
                  <a:srgbClr val="333333"/>
                </a:solidFill>
                <a:latin typeface="宋体" panose="02010600030101010101" pitchFamily="2" charset="-122"/>
              </a:rPr>
              <a:t>翻译程序产生</a:t>
            </a:r>
            <a:r>
              <a:rPr lang="en-US" altLang="zh-CN" dirty="0">
                <a:solidFill>
                  <a:srgbClr val="333333"/>
                </a:solidFill>
                <a:latin typeface="Times New Roman" panose="02020603050405020304" pitchFamily="18" charset="0"/>
              </a:rPr>
              <a:t>B</a:t>
            </a:r>
            <a:r>
              <a:rPr lang="zh-CN" altLang="en-US" dirty="0">
                <a:solidFill>
                  <a:srgbClr val="333333"/>
                </a:solidFill>
                <a:latin typeface="宋体" panose="02010600030101010101" pitchFamily="2" charset="-122"/>
              </a:rPr>
              <a:t>机器的目标代码的交叉编译过程。</a:t>
            </a:r>
            <a:endParaRPr lang="zh-CN" altLang="en-US" dirty="0"/>
          </a:p>
        </p:txBody>
      </p:sp>
      <p:grpSp>
        <p:nvGrpSpPr>
          <p:cNvPr id="4" name="组合 3"/>
          <p:cNvGrpSpPr/>
          <p:nvPr/>
        </p:nvGrpSpPr>
        <p:grpSpPr>
          <a:xfrm>
            <a:off x="1611671" y="3118526"/>
            <a:ext cx="3744913" cy="1412672"/>
            <a:chOff x="4067175" y="4149725"/>
            <a:chExt cx="3744913" cy="1412672"/>
          </a:xfrm>
        </p:grpSpPr>
        <p:sp>
          <p:nvSpPr>
            <p:cNvPr id="5"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solidFill>
                    <a:srgbClr val="C00000"/>
                  </a:solidFill>
                  <a:latin typeface="Tahoma" panose="020B0604030504040204" pitchFamily="34" charset="0"/>
                  <a:ea typeface="宋体" panose="02010600030101010101" pitchFamily="2" charset="-122"/>
                </a:rPr>
                <a:t>Java</a:t>
              </a:r>
              <a:endParaRPr lang="zh-CN" altLang="en-US" sz="2000" b="1" dirty="0">
                <a:solidFill>
                  <a:srgbClr val="C00000"/>
                </a:solidFill>
                <a:latin typeface="Tahoma" panose="020B0604030504040204" pitchFamily="34" charset="0"/>
                <a:ea typeface="宋体" panose="02010600030101010101" pitchFamily="2" charset="-122"/>
              </a:endParaRPr>
            </a:p>
          </p:txBody>
        </p:sp>
        <p:sp>
          <p:nvSpPr>
            <p:cNvPr id="6"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solidFill>
                    <a:srgbClr val="7030A0"/>
                  </a:solidFill>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7"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en-US" altLang="zh-CN" sz="2000" b="1" dirty="0" smtClean="0">
                  <a:solidFill>
                    <a:srgbClr val="0000FF"/>
                  </a:solidFill>
                  <a:latin typeface="Tahoma" panose="020B0604030504040204" pitchFamily="34" charset="0"/>
                  <a:ea typeface="宋体" panose="02010600030101010101" pitchFamily="2" charset="-122"/>
                </a:rPr>
                <a:t>C</a:t>
              </a:r>
              <a:endParaRPr lang="zh-CN" altLang="en-US" sz="2000" b="1" dirty="0">
                <a:solidFill>
                  <a:srgbClr val="0000FF"/>
                </a:solidFill>
                <a:latin typeface="Tahoma" panose="020B0604030504040204" pitchFamily="34" charset="0"/>
                <a:ea typeface="宋体" panose="02010600030101010101" pitchFamily="2" charset="-122"/>
              </a:endParaRPr>
            </a:p>
          </p:txBody>
        </p:sp>
        <p:sp>
          <p:nvSpPr>
            <p:cNvPr id="8"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10" name="组合 9"/>
          <p:cNvGrpSpPr/>
          <p:nvPr/>
        </p:nvGrpSpPr>
        <p:grpSpPr>
          <a:xfrm>
            <a:off x="4423133" y="3832799"/>
            <a:ext cx="3744913" cy="1412672"/>
            <a:chOff x="4067175" y="4149725"/>
            <a:chExt cx="3744913" cy="1412672"/>
          </a:xfrm>
        </p:grpSpPr>
        <p:sp>
          <p:nvSpPr>
            <p:cNvPr id="11"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solidFill>
                    <a:srgbClr val="0000FF"/>
                  </a:solidFill>
                  <a:latin typeface="Tahoma" panose="020B0604030504040204" pitchFamily="34" charset="0"/>
                  <a:ea typeface="宋体" panose="02010600030101010101" pitchFamily="2" charset="-122"/>
                </a:rPr>
                <a:t>C</a:t>
              </a:r>
              <a:endParaRPr lang="zh-CN" altLang="en-US" sz="2000" b="1" dirty="0">
                <a:solidFill>
                  <a:srgbClr val="0000FF"/>
                </a:solidFill>
                <a:latin typeface="Tahoma" panose="020B0604030504040204" pitchFamily="34" charset="0"/>
                <a:ea typeface="宋体" panose="02010600030101010101" pitchFamily="2" charset="-122"/>
              </a:endParaRPr>
            </a:p>
          </p:txBody>
        </p:sp>
        <p:sp>
          <p:nvSpPr>
            <p:cNvPr id="12"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3"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4"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16" name="组合 15"/>
          <p:cNvGrpSpPr/>
          <p:nvPr/>
        </p:nvGrpSpPr>
        <p:grpSpPr>
          <a:xfrm>
            <a:off x="7229834" y="3139265"/>
            <a:ext cx="3744913" cy="1412672"/>
            <a:chOff x="4067175" y="4149725"/>
            <a:chExt cx="3744913" cy="1412672"/>
          </a:xfrm>
        </p:grpSpPr>
        <p:sp>
          <p:nvSpPr>
            <p:cNvPr id="17"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solidFill>
                    <a:srgbClr val="C00000"/>
                  </a:solidFill>
                  <a:latin typeface="Tahoma" panose="020B0604030504040204" pitchFamily="34" charset="0"/>
                  <a:ea typeface="宋体" panose="02010600030101010101" pitchFamily="2" charset="-122"/>
                </a:rPr>
                <a:t>Java</a:t>
              </a:r>
              <a:endParaRPr lang="zh-CN" altLang="en-US" sz="2000" b="1" dirty="0">
                <a:solidFill>
                  <a:srgbClr val="C00000"/>
                </a:solidFill>
                <a:latin typeface="Tahoma" panose="020B0604030504040204" pitchFamily="34" charset="0"/>
                <a:ea typeface="宋体" panose="02010600030101010101" pitchFamily="2" charset="-122"/>
              </a:endParaRPr>
            </a:p>
          </p:txBody>
        </p:sp>
        <p:sp>
          <p:nvSpPr>
            <p:cNvPr id="18"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solidFill>
                    <a:srgbClr val="7030A0"/>
                  </a:solidFill>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9"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20"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Tree>
    <p:extLst>
      <p:ext uri="{BB962C8B-B14F-4D97-AF65-F5344CB8AC3E}">
        <p14:creationId xmlns:p14="http://schemas.microsoft.com/office/powerpoint/2010/main" val="30517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76</a:t>
            </a:fld>
            <a:endParaRPr lang="zh-CN" altLang="en-US"/>
          </a:p>
        </p:txBody>
      </p:sp>
      <p:sp>
        <p:nvSpPr>
          <p:cNvPr id="3" name="矩形 2"/>
          <p:cNvSpPr/>
          <p:nvPr/>
        </p:nvSpPr>
        <p:spPr>
          <a:xfrm>
            <a:off x="1799303" y="1622324"/>
            <a:ext cx="8616905" cy="1938992"/>
          </a:xfrm>
          <a:prstGeom prst="rect">
            <a:avLst/>
          </a:prstGeom>
        </p:spPr>
        <p:txBody>
          <a:bodyPr wrap="square">
            <a:spAutoFit/>
          </a:bodyPr>
          <a:lstStyle/>
          <a:p>
            <a:pPr indent="266700" algn="just">
              <a:spcAft>
                <a:spcPts val="0"/>
              </a:spcAft>
            </a:pPr>
            <a:r>
              <a:rPr lang="en-US" altLang="zh-CN" sz="2400" b="1" kern="100" dirty="0" smtClean="0">
                <a:latin typeface="Calibri" panose="020F0502020204030204" pitchFamily="34" charset="0"/>
                <a:cs typeface="Times New Roman" panose="02020603050405020304" pitchFamily="18" charset="0"/>
              </a:rPr>
              <a:t>    </a:t>
            </a:r>
            <a:r>
              <a:rPr lang="zh-CN" altLang="zh-CN" sz="2400" b="1" kern="100" dirty="0" smtClean="0">
                <a:latin typeface="Calibri" panose="020F0502020204030204" pitchFamily="34" charset="0"/>
                <a:cs typeface="Times New Roman" panose="02020603050405020304" pitchFamily="18" charset="0"/>
              </a:rPr>
              <a:t>移植</a:t>
            </a:r>
            <a:r>
              <a:rPr lang="zh-CN" altLang="zh-CN" sz="2400" b="1" kern="100" dirty="0">
                <a:latin typeface="Calibri" panose="020F0502020204030204" pitchFamily="34" charset="0"/>
                <a:cs typeface="Times New Roman" panose="02020603050405020304" pitchFamily="18" charset="0"/>
              </a:rPr>
              <a:t>是编译程序开发中一项十分重要技术，移植就是把一台计算机上的软件移植到另一台计算机上去。移植方法有多种，下面简单地介绍两种典型的方法。</a:t>
            </a:r>
          </a:p>
          <a:p>
            <a:r>
              <a:rPr lang="en-US" altLang="zh-CN" sz="2400" b="1" dirty="0" smtClean="0">
                <a:latin typeface="Calibri" panose="020F0502020204030204" pitchFamily="34" charset="0"/>
                <a:cs typeface="Times New Roman" panose="02020603050405020304" pitchFamily="18" charset="0"/>
              </a:rPr>
              <a:t>1</a:t>
            </a:r>
            <a:r>
              <a:rPr lang="zh-CN" altLang="zh-CN" sz="2400" b="1" dirty="0" smtClean="0">
                <a:latin typeface="Calibri" panose="020F0502020204030204" pitchFamily="34" charset="0"/>
                <a:cs typeface="Times New Roman" panose="02020603050405020304" pitchFamily="18" charset="0"/>
              </a:rPr>
              <a:t>）</a:t>
            </a:r>
            <a:r>
              <a:rPr lang="zh-CN" altLang="zh-CN" sz="2400" b="1" dirty="0">
                <a:latin typeface="Calibri" panose="020F0502020204030204" pitchFamily="34" charset="0"/>
                <a:cs typeface="Times New Roman" panose="02020603050405020304" pitchFamily="18" charset="0"/>
              </a:rPr>
              <a:t>利用交叉编译技术将一台计算机上由自编译语言编写的编译程序移植到另一台计算机上。</a:t>
            </a:r>
            <a:endParaRPr lang="zh-CN" altLang="en-US" sz="2400" b="1" dirty="0"/>
          </a:p>
        </p:txBody>
      </p:sp>
      <p:sp>
        <p:nvSpPr>
          <p:cNvPr id="4" name="标题 1"/>
          <p:cNvSpPr/>
          <p:nvPr/>
        </p:nvSpPr>
        <p:spPr bwMode="auto">
          <a:xfrm>
            <a:off x="-1994671" y="23327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zh-CN" altLang="en-US"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移植技术</a:t>
            </a: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06285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77</a:t>
            </a:fld>
            <a:endParaRPr lang="zh-CN" altLang="en-US"/>
          </a:p>
        </p:txBody>
      </p:sp>
      <p:pic>
        <p:nvPicPr>
          <p:cNvPr id="3" name="图片 2"/>
          <p:cNvPicPr>
            <a:picLocks noChangeAspect="1"/>
          </p:cNvPicPr>
          <p:nvPr/>
        </p:nvPicPr>
        <p:blipFill>
          <a:blip r:embed="rId2"/>
          <a:stretch>
            <a:fillRect/>
          </a:stretch>
        </p:blipFill>
        <p:spPr>
          <a:xfrm>
            <a:off x="1838632" y="952444"/>
            <a:ext cx="8495071" cy="5050325"/>
          </a:xfrm>
          <a:prstGeom prst="rect">
            <a:avLst/>
          </a:prstGeom>
        </p:spPr>
      </p:pic>
    </p:spTree>
    <p:extLst>
      <p:ext uri="{BB962C8B-B14F-4D97-AF65-F5344CB8AC3E}">
        <p14:creationId xmlns:p14="http://schemas.microsoft.com/office/powerpoint/2010/main" val="35277260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1158" y="2883166"/>
            <a:ext cx="3538781" cy="1412672"/>
            <a:chOff x="4067175" y="4149725"/>
            <a:chExt cx="3744913" cy="1412672"/>
          </a:xfrm>
        </p:grpSpPr>
        <p:sp>
          <p:nvSpPr>
            <p:cNvPr id="4"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5"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6"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7"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9" name="组合 8"/>
          <p:cNvGrpSpPr/>
          <p:nvPr/>
        </p:nvGrpSpPr>
        <p:grpSpPr>
          <a:xfrm>
            <a:off x="3175819" y="3621252"/>
            <a:ext cx="3525032" cy="1412672"/>
            <a:chOff x="4067175" y="4149725"/>
            <a:chExt cx="3744913" cy="1412672"/>
          </a:xfrm>
        </p:grpSpPr>
        <p:sp>
          <p:nvSpPr>
            <p:cNvPr id="10"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11"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2"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3"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15" name="组合 14"/>
          <p:cNvGrpSpPr/>
          <p:nvPr/>
        </p:nvGrpSpPr>
        <p:grpSpPr>
          <a:xfrm>
            <a:off x="5857759" y="2905187"/>
            <a:ext cx="3313523" cy="1412672"/>
            <a:chOff x="4067175" y="4149725"/>
            <a:chExt cx="3744913" cy="1412672"/>
          </a:xfrm>
        </p:grpSpPr>
        <p:sp>
          <p:nvSpPr>
            <p:cNvPr id="16"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17"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8"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A</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19"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21" name="组合 20"/>
          <p:cNvGrpSpPr/>
          <p:nvPr/>
        </p:nvGrpSpPr>
        <p:grpSpPr>
          <a:xfrm>
            <a:off x="8397389" y="2189632"/>
            <a:ext cx="3253300" cy="1412672"/>
            <a:chOff x="4067175" y="4149725"/>
            <a:chExt cx="3744913" cy="1412672"/>
          </a:xfrm>
        </p:grpSpPr>
        <p:sp>
          <p:nvSpPr>
            <p:cNvPr id="22"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23"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solidFill>
                    <a:srgbClr val="C00000"/>
                  </a:solidFill>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24"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fontAlgn="t">
                <a:spcBef>
                  <a:spcPct val="50000"/>
                </a:spcBef>
                <a:buClrTx/>
                <a:buSzTx/>
                <a:buNone/>
              </a:pPr>
              <a:r>
                <a:rPr lang="en-US" altLang="zh-CN" sz="2000" b="1" dirty="0" smtClean="0">
                  <a:solidFill>
                    <a:srgbClr val="C00000"/>
                  </a:solidFill>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25"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pSp>
        <p:nvGrpSpPr>
          <p:cNvPr id="27" name="组合 26"/>
          <p:cNvGrpSpPr/>
          <p:nvPr/>
        </p:nvGrpSpPr>
        <p:grpSpPr>
          <a:xfrm>
            <a:off x="3176651" y="2193421"/>
            <a:ext cx="3538781" cy="1412672"/>
            <a:chOff x="4067175" y="4149725"/>
            <a:chExt cx="3744913" cy="1412672"/>
          </a:xfrm>
        </p:grpSpPr>
        <p:sp>
          <p:nvSpPr>
            <p:cNvPr id="28" name="Rectangle 4"/>
            <p:cNvSpPr>
              <a:spLocks noChangeArrowheads="1"/>
            </p:cNvSpPr>
            <p:nvPr/>
          </p:nvSpPr>
          <p:spPr bwMode="auto">
            <a:xfrm>
              <a:off x="406717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fontAlgn="t">
                <a:spcBef>
                  <a:spcPct val="50000"/>
                </a:spcBef>
                <a:buClrTx/>
                <a:buSz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29" name="Rectangle 5"/>
            <p:cNvSpPr>
              <a:spLocks noChangeArrowheads="1"/>
            </p:cNvSpPr>
            <p:nvPr/>
          </p:nvSpPr>
          <p:spPr bwMode="auto">
            <a:xfrm>
              <a:off x="5940425" y="4149725"/>
              <a:ext cx="1871663" cy="7032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B</a:t>
              </a:r>
              <a:r>
                <a:rPr lang="zh-CN" altLang="en-US" sz="2000" b="1" dirty="0" smtClean="0">
                  <a:latin typeface="Tahoma" panose="020B0604030504040204" pitchFamily="34" charset="0"/>
                  <a:ea typeface="宋体" panose="02010600030101010101" pitchFamily="2" charset="-122"/>
                </a:rPr>
                <a:t>机器语言</a:t>
              </a:r>
              <a:endParaRPr lang="zh-CN" altLang="en-US" sz="2000" b="1" dirty="0">
                <a:latin typeface="Tahoma" panose="020B0604030504040204" pitchFamily="34" charset="0"/>
                <a:ea typeface="宋体" panose="02010600030101010101" pitchFamily="2" charset="-122"/>
              </a:endParaRPr>
            </a:p>
          </p:txBody>
        </p:sp>
        <p:sp>
          <p:nvSpPr>
            <p:cNvPr id="30" name="Rectangle 6"/>
            <p:cNvSpPr>
              <a:spLocks noChangeArrowheads="1"/>
            </p:cNvSpPr>
            <p:nvPr/>
          </p:nvSpPr>
          <p:spPr bwMode="auto">
            <a:xfrm>
              <a:off x="5003800" y="4859135"/>
              <a:ext cx="1871663" cy="70326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en-US" altLang="zh-CN" sz="2000" b="1" dirty="0" smtClean="0">
                  <a:latin typeface="Tahoma" panose="020B0604030504040204" pitchFamily="34" charset="0"/>
                  <a:ea typeface="宋体" panose="02010600030101010101" pitchFamily="2" charset="-122"/>
                </a:rPr>
                <a:t>C++</a:t>
              </a:r>
              <a:endParaRPr lang="zh-CN" altLang="en-US" sz="2000" b="1" dirty="0">
                <a:latin typeface="Tahoma" panose="020B0604030504040204" pitchFamily="34" charset="0"/>
                <a:ea typeface="宋体" panose="02010600030101010101" pitchFamily="2" charset="-122"/>
              </a:endParaRPr>
            </a:p>
          </p:txBody>
        </p:sp>
        <p:sp>
          <p:nvSpPr>
            <p:cNvPr id="31" name="Line 7"/>
            <p:cNvSpPr>
              <a:spLocks noChangeShapeType="1"/>
            </p:cNvSpPr>
            <p:nvPr/>
          </p:nvSpPr>
          <p:spPr bwMode="auto">
            <a:xfrm>
              <a:off x="5003800" y="4868863"/>
              <a:ext cx="1873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8"/>
            <p:cNvSpPr>
              <a:spLocks noChangeShapeType="1"/>
            </p:cNvSpPr>
            <p:nvPr/>
          </p:nvSpPr>
          <p:spPr bwMode="auto">
            <a:xfrm flipH="1">
              <a:off x="5938838" y="4149725"/>
              <a:ext cx="1587" cy="703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33" name="矩形 32"/>
          <p:cNvSpPr/>
          <p:nvPr/>
        </p:nvSpPr>
        <p:spPr>
          <a:xfrm>
            <a:off x="922344" y="1423247"/>
            <a:ext cx="9793749" cy="461665"/>
          </a:xfrm>
          <a:prstGeom prst="rect">
            <a:avLst/>
          </a:prstGeom>
        </p:spPr>
        <p:txBody>
          <a:bodyPr wrap="square">
            <a:spAutoFit/>
          </a:bodyPr>
          <a:lstStyle/>
          <a:p>
            <a:r>
              <a:rPr lang="zh-CN" altLang="en-US" sz="2400" dirty="0" smtClean="0">
                <a:solidFill>
                  <a:srgbClr val="0000FF"/>
                </a:solidFill>
              </a:rPr>
              <a:t>利用</a:t>
            </a:r>
            <a:r>
              <a:rPr lang="en-US" altLang="zh-CN" sz="2400" dirty="0">
                <a:solidFill>
                  <a:srgbClr val="0000FF"/>
                </a:solidFill>
              </a:rPr>
              <a:t>T</a:t>
            </a:r>
            <a:r>
              <a:rPr lang="zh-CN" altLang="en-US" sz="2400" dirty="0">
                <a:solidFill>
                  <a:srgbClr val="0000FF"/>
                </a:solidFill>
              </a:rPr>
              <a:t>型图进行描述，将</a:t>
            </a:r>
            <a:r>
              <a:rPr lang="en-US" altLang="zh-CN" sz="2400" dirty="0">
                <a:solidFill>
                  <a:srgbClr val="0000FF"/>
                </a:solidFill>
              </a:rPr>
              <a:t>A</a:t>
            </a:r>
            <a:r>
              <a:rPr lang="zh-CN" altLang="en-US" sz="2400" dirty="0">
                <a:solidFill>
                  <a:srgbClr val="0000FF"/>
                </a:solidFill>
              </a:rPr>
              <a:t>机器上的</a:t>
            </a:r>
            <a:r>
              <a:rPr lang="en-US" altLang="zh-CN" sz="2400" dirty="0">
                <a:solidFill>
                  <a:srgbClr val="0000FF"/>
                </a:solidFill>
              </a:rPr>
              <a:t>C++</a:t>
            </a:r>
            <a:r>
              <a:rPr lang="zh-CN" altLang="en-US" sz="2400" dirty="0">
                <a:solidFill>
                  <a:srgbClr val="0000FF"/>
                </a:solidFill>
              </a:rPr>
              <a:t>语言的编译器移植到</a:t>
            </a:r>
            <a:r>
              <a:rPr lang="en-US" altLang="zh-CN" sz="2400" dirty="0">
                <a:solidFill>
                  <a:srgbClr val="0000FF"/>
                </a:solidFill>
              </a:rPr>
              <a:t>B</a:t>
            </a:r>
            <a:r>
              <a:rPr lang="zh-CN" altLang="en-US" sz="2400" dirty="0">
                <a:solidFill>
                  <a:srgbClr val="0000FF"/>
                </a:solidFill>
              </a:rPr>
              <a:t>机器上。</a:t>
            </a:r>
            <a:endParaRPr lang="en-US" altLang="zh-CN" sz="2400" dirty="0">
              <a:solidFill>
                <a:srgbClr val="0000FF"/>
              </a:solidFill>
            </a:endParaRPr>
          </a:p>
        </p:txBody>
      </p:sp>
    </p:spTree>
    <p:extLst>
      <p:ext uri="{BB962C8B-B14F-4D97-AF65-F5344CB8AC3E}">
        <p14:creationId xmlns:p14="http://schemas.microsoft.com/office/powerpoint/2010/main" val="20224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79</a:t>
            </a:fld>
            <a:endParaRPr lang="zh-CN" altLang="en-US"/>
          </a:p>
        </p:txBody>
      </p:sp>
      <p:sp>
        <p:nvSpPr>
          <p:cNvPr id="3" name="矩形 2"/>
          <p:cNvSpPr/>
          <p:nvPr/>
        </p:nvSpPr>
        <p:spPr>
          <a:xfrm>
            <a:off x="2143432" y="2551837"/>
            <a:ext cx="7305368" cy="1477328"/>
          </a:xfrm>
          <a:prstGeom prst="rect">
            <a:avLst/>
          </a:prstGeom>
        </p:spPr>
        <p:txBody>
          <a:bodyPr wrap="square">
            <a:spAutoFit/>
          </a:bodyPr>
          <a:lstStyle/>
          <a:p>
            <a:pPr indent="266700" algn="just">
              <a:spcAft>
                <a:spcPts val="0"/>
              </a:spcAft>
            </a:pPr>
            <a:r>
              <a:rPr lang="en-US" altLang="zh-CN" b="1" kern="100" dirty="0" smtClean="0">
                <a:latin typeface="Calibri" panose="020F0502020204030204" pitchFamily="34" charset="0"/>
                <a:cs typeface="Times New Roman" panose="02020603050405020304" pitchFamily="18" charset="0"/>
              </a:rPr>
              <a:t>2</a:t>
            </a:r>
            <a:r>
              <a:rPr lang="zh-CN" altLang="zh-CN" b="1" kern="100" dirty="0" smtClean="0">
                <a:latin typeface="Calibri" panose="020F0502020204030204" pitchFamily="34" charset="0"/>
                <a:cs typeface="Times New Roman" panose="02020603050405020304" pitchFamily="18" charset="0"/>
              </a:rPr>
              <a:t>）</a:t>
            </a:r>
            <a:r>
              <a:rPr lang="zh-CN" altLang="zh-CN" b="1" kern="100" dirty="0">
                <a:latin typeface="Calibri" panose="020F0502020204030204" pitchFamily="34" charset="0"/>
                <a:cs typeface="Times New Roman" panose="02020603050405020304" pitchFamily="18" charset="0"/>
              </a:rPr>
              <a:t>综合几种型号的计算机硬件特性，抽象出一个通用的汇编语言，而每种型号计算机上只要配有一个简单汇编程序，用它来把通用汇编语言书写的程序翻译成机器语言程序，采用这种方法设计一种通用汇编语言较为困难，因为这个通用的汇编语言既要便于书写编译程序，又要能够在各种不同型号计算机上高效地实现。</a:t>
            </a:r>
          </a:p>
        </p:txBody>
      </p:sp>
    </p:spTree>
    <p:extLst>
      <p:ext uri="{BB962C8B-B14F-4D97-AF65-F5344CB8AC3E}">
        <p14:creationId xmlns:p14="http://schemas.microsoft.com/office/powerpoint/2010/main" val="2365815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4339"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4341"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4342"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785B46CD-9D82-4C14-97AD-0A5DFD30B566}"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7" name="Rectangle 4"/>
          <p:cNvSpPr>
            <a:spLocks/>
          </p:cNvSpPr>
          <p:nvPr/>
        </p:nvSpPr>
        <p:spPr bwMode="auto">
          <a:xfrm>
            <a:off x="1524000" y="1844675"/>
            <a:ext cx="8218488" cy="3849688"/>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buFont typeface="Wingdings 2" pitchFamily="18" charset="2"/>
              <a:buChar char=""/>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机器语言特点</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a:t>
            </a:r>
          </a:p>
        </p:txBody>
      </p:sp>
      <p:sp>
        <p:nvSpPr>
          <p:cNvPr id="8" name="Rectangle 8"/>
          <p:cNvSpPr>
            <a:spLocks/>
          </p:cNvSpPr>
          <p:nvPr/>
        </p:nvSpPr>
        <p:spPr bwMode="auto">
          <a:xfrm>
            <a:off x="2927350" y="3068639"/>
            <a:ext cx="6553200" cy="2447925"/>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en-US" altLang="zh-CN" sz="2800" b="1" dirty="0">
                <a:effectLst>
                  <a:outerShdw blurRad="38100" dist="38100" dir="2700000" algn="tl">
                    <a:srgbClr val="000000"/>
                  </a:outerShdw>
                </a:effectLst>
                <a:latin typeface="Times New Roman" pitchFamily="18" charset="0"/>
                <a:ea typeface="黑体" pitchFamily="49" charset="-122"/>
              </a:rPr>
              <a:t>1</a:t>
            </a:r>
            <a:r>
              <a:rPr lang="zh-CN" altLang="en-US" sz="2800" b="1" dirty="0">
                <a:effectLst>
                  <a:outerShdw blurRad="38100" dist="38100" dir="2700000" algn="tl">
                    <a:srgbClr val="000000"/>
                  </a:outerShdw>
                </a:effectLst>
                <a:latin typeface="Times New Roman" pitchFamily="18" charset="0"/>
                <a:ea typeface="黑体" pitchFamily="49" charset="-122"/>
              </a:rPr>
              <a:t>）费时费事</a:t>
            </a:r>
          </a:p>
          <a:p>
            <a:pPr marL="419100" indent="-382588">
              <a:lnSpc>
                <a:spcPct val="120000"/>
              </a:lnSpc>
              <a:spcBef>
                <a:spcPct val="20000"/>
              </a:spcBef>
              <a:buClr>
                <a:schemeClr val="accent1"/>
              </a:buClr>
              <a:buSzPct val="80000"/>
              <a:defRPr/>
            </a:pPr>
            <a:r>
              <a:rPr lang="en-US" altLang="zh-CN" sz="2800" b="1" dirty="0">
                <a:effectLst>
                  <a:outerShdw blurRad="38100" dist="38100" dir="2700000" algn="tl">
                    <a:srgbClr val="000000"/>
                  </a:outerShdw>
                </a:effectLst>
                <a:latin typeface="Times New Roman" pitchFamily="18" charset="0"/>
                <a:ea typeface="黑体" pitchFamily="49" charset="-122"/>
              </a:rPr>
              <a:t>2</a:t>
            </a:r>
            <a:r>
              <a:rPr lang="zh-CN" altLang="en-US" sz="2800" b="1" dirty="0">
                <a:effectLst>
                  <a:outerShdw blurRad="38100" dist="38100" dir="2700000" algn="tl">
                    <a:srgbClr val="000000"/>
                  </a:outerShdw>
                </a:effectLst>
                <a:latin typeface="Times New Roman" pitchFamily="18" charset="0"/>
                <a:ea typeface="黑体" pitchFamily="49" charset="-122"/>
              </a:rPr>
              <a:t>）难懂容易错</a:t>
            </a:r>
          </a:p>
          <a:p>
            <a:pPr marL="419100" indent="-382588">
              <a:lnSpc>
                <a:spcPct val="120000"/>
              </a:lnSpc>
              <a:spcBef>
                <a:spcPct val="20000"/>
              </a:spcBef>
              <a:buClr>
                <a:schemeClr val="accent1"/>
              </a:buClr>
              <a:buSzPct val="80000"/>
              <a:defRPr/>
            </a:pPr>
            <a:r>
              <a:rPr lang="en-US" altLang="zh-CN" sz="2800" b="1" dirty="0">
                <a:effectLst>
                  <a:outerShdw blurRad="38100" dist="38100" dir="2700000" algn="tl">
                    <a:srgbClr val="000000"/>
                  </a:outerShdw>
                </a:effectLst>
                <a:latin typeface="Times New Roman" pitchFamily="18" charset="0"/>
                <a:ea typeface="黑体" pitchFamily="49" charset="-122"/>
              </a:rPr>
              <a:t>3</a:t>
            </a:r>
            <a:r>
              <a:rPr lang="zh-CN" altLang="en-US" sz="2800" b="1" dirty="0">
                <a:effectLst>
                  <a:outerShdw blurRad="38100" dist="38100" dir="2700000" algn="tl">
                    <a:srgbClr val="000000"/>
                  </a:outerShdw>
                </a:effectLst>
                <a:latin typeface="Times New Roman" pitchFamily="18" charset="0"/>
                <a:ea typeface="黑体" pitchFamily="49" charset="-122"/>
              </a:rPr>
              <a:t>）只能在一种型号计算机上运行</a:t>
            </a:r>
          </a:p>
          <a:p>
            <a:pPr marL="419100" indent="-382588">
              <a:lnSpc>
                <a:spcPct val="120000"/>
              </a:lnSpc>
              <a:spcBef>
                <a:spcPct val="20000"/>
              </a:spcBef>
              <a:buClr>
                <a:schemeClr val="accent1"/>
              </a:buClr>
              <a:buSzPct val="80000"/>
              <a:defRPr/>
            </a:pPr>
            <a:r>
              <a:rPr lang="en-US" altLang="zh-CN" sz="2800" b="1" dirty="0">
                <a:effectLst>
                  <a:outerShdw blurRad="38100" dist="38100" dir="2700000" algn="tl">
                    <a:srgbClr val="000000"/>
                  </a:outerShdw>
                </a:effectLst>
                <a:latin typeface="Times New Roman" pitchFamily="18" charset="0"/>
                <a:ea typeface="黑体" pitchFamily="49" charset="-122"/>
              </a:rPr>
              <a:t>4</a:t>
            </a:r>
            <a:r>
              <a:rPr lang="zh-CN" altLang="en-US" sz="2800" b="1" dirty="0">
                <a:effectLst>
                  <a:outerShdw blurRad="38100" dist="38100" dir="2700000" algn="tl">
                    <a:srgbClr val="000000"/>
                  </a:outerShdw>
                </a:effectLst>
                <a:latin typeface="Times New Roman" pitchFamily="18" charset="0"/>
                <a:ea typeface="黑体" pitchFamily="49" charset="-122"/>
              </a:rPr>
              <a:t>）可以直接在计算机上运行</a:t>
            </a:r>
          </a:p>
        </p:txBody>
      </p:sp>
    </p:spTree>
    <p:extLst>
      <p:ext uri="{BB962C8B-B14F-4D97-AF65-F5344CB8AC3E}">
        <p14:creationId xmlns:p14="http://schemas.microsoft.com/office/powerpoint/2010/main" val="42744124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80</a:t>
            </a:fld>
            <a:endParaRPr lang="zh-CN" altLang="en-US"/>
          </a:p>
        </p:txBody>
      </p:sp>
      <p:sp>
        <p:nvSpPr>
          <p:cNvPr id="21" name="Rectangle 3"/>
          <p:cNvSpPr>
            <a:spLocks noChangeArrowheads="1"/>
          </p:cNvSpPr>
          <p:nvPr/>
        </p:nvSpPr>
        <p:spPr bwMode="auto">
          <a:xfrm>
            <a:off x="1082317" y="1493326"/>
            <a:ext cx="7272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eaLnBrk="1" hangingPunct="1">
              <a:buClr>
                <a:schemeClr val="folHlink"/>
              </a:buClr>
              <a:buSzPct val="60000"/>
              <a:buFont typeface="Wingdings" panose="05000000000000000000" pitchFamily="2" charset="2"/>
              <a:buNone/>
            </a:pPr>
            <a:r>
              <a:rPr lang="zh-CN" altLang="en-US" sz="2400" b="1" dirty="0">
                <a:latin typeface="Arial" panose="020B0604020202020204" pitchFamily="34" charset="0"/>
                <a:ea typeface="宋体" panose="02010600030101010101" pitchFamily="2" charset="-122"/>
              </a:rPr>
              <a:t>把源语言的定义以及机器语言的描述输入到这种软件中去 </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自动生成该语言编译程序</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这就是编译程序的自动生成 </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也称</a:t>
            </a:r>
            <a:r>
              <a:rPr lang="zh-CN" altLang="en-US" sz="2400" b="1" dirty="0">
                <a:solidFill>
                  <a:schemeClr val="hlink"/>
                </a:solidFill>
                <a:latin typeface="Arial" panose="020B0604020202020204" pitchFamily="34" charset="0"/>
                <a:ea typeface="宋体" panose="02010600030101010101" pitchFamily="2" charset="-122"/>
              </a:rPr>
              <a:t>编译程序生成器</a:t>
            </a:r>
            <a:r>
              <a:rPr lang="zh-CN" altLang="en-US" sz="2400" b="1" dirty="0">
                <a:latin typeface="Arial" panose="020B0604020202020204" pitchFamily="34" charset="0"/>
                <a:ea typeface="宋体" panose="02010600030101010101" pitchFamily="2" charset="-122"/>
              </a:rPr>
              <a:t>或</a:t>
            </a:r>
            <a:r>
              <a:rPr lang="zh-CN" altLang="en-US" sz="2400" b="1" dirty="0">
                <a:solidFill>
                  <a:schemeClr val="hlink"/>
                </a:solidFill>
                <a:latin typeface="Arial" panose="020B0604020202020204" pitchFamily="34" charset="0"/>
                <a:ea typeface="宋体" panose="02010600030101010101" pitchFamily="2" charset="-122"/>
              </a:rPr>
              <a:t>编译程序的编译程序</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称 </a:t>
            </a:r>
            <a:r>
              <a:rPr lang="en-US" altLang="zh-CN" sz="2400" b="1" dirty="0">
                <a:solidFill>
                  <a:schemeClr val="hlink"/>
                </a:solidFill>
                <a:latin typeface="Arial" panose="020B0604020202020204" pitchFamily="34" charset="0"/>
                <a:ea typeface="宋体" panose="02010600030101010101" pitchFamily="2" charset="-122"/>
              </a:rPr>
              <a:t>CC(Compiler-Compiler)</a:t>
            </a:r>
            <a:r>
              <a:rPr lang="zh-CN" altLang="en-US" sz="2400" b="1" dirty="0">
                <a:solidFill>
                  <a:schemeClr val="hlink"/>
                </a:solidFill>
                <a:latin typeface="Arial" panose="020B0604020202020204" pitchFamily="34" charset="0"/>
                <a:ea typeface="宋体" panose="02010600030101010101" pitchFamily="2" charset="-122"/>
              </a:rPr>
              <a:t>。</a:t>
            </a:r>
          </a:p>
        </p:txBody>
      </p:sp>
      <p:sp>
        <p:nvSpPr>
          <p:cNvPr id="22" name="Text Box 4"/>
          <p:cNvSpPr txBox="1">
            <a:spLocks noChangeArrowheads="1"/>
          </p:cNvSpPr>
          <p:nvPr/>
        </p:nvSpPr>
        <p:spPr bwMode="auto">
          <a:xfrm>
            <a:off x="4179529" y="3185601"/>
            <a:ext cx="2627313" cy="835025"/>
          </a:xfrm>
          <a:prstGeom prst="rect">
            <a:avLst/>
          </a:prstGeom>
          <a:noFill/>
          <a:ln w="9525" algn="ctr">
            <a:solidFill>
              <a:schemeClr val="tx1"/>
            </a:solidFill>
            <a:miter lim="800000"/>
            <a:headEnd/>
            <a:tailEnd/>
          </a:ln>
          <a:effectLst/>
        </p:spPr>
        <p:txBody>
          <a:bodyPr>
            <a:spAutoFit/>
          </a:bodyPr>
          <a:lstStyle/>
          <a:p>
            <a:pPr algn="ctr" eaLnBrk="1" fontAlgn="t" hangingPunct="1">
              <a:spcBef>
                <a:spcPct val="50000"/>
              </a:spcBef>
              <a:defRPr/>
            </a:pPr>
            <a:r>
              <a:rPr lang="zh-CN" altLang="en-US" sz="1600" b="1">
                <a:effectLst>
                  <a:outerShdw blurRad="38100" dist="38100" dir="2700000" algn="tl">
                    <a:srgbClr val="000000"/>
                  </a:outerShdw>
                </a:effectLst>
                <a:latin typeface="Tahoma" pitchFamily="34" charset="0"/>
              </a:rPr>
              <a:t>编译程序</a:t>
            </a:r>
            <a:br>
              <a:rPr lang="zh-CN" altLang="en-US" sz="1600" b="1">
                <a:effectLst>
                  <a:outerShdw blurRad="38100" dist="38100" dir="2700000" algn="tl">
                    <a:srgbClr val="000000"/>
                  </a:outerShdw>
                </a:effectLst>
                <a:latin typeface="Tahoma" pitchFamily="34" charset="0"/>
              </a:rPr>
            </a:br>
            <a:r>
              <a:rPr lang="zh-CN" altLang="en-US" sz="1600" b="1">
                <a:effectLst>
                  <a:outerShdw blurRad="38100" dist="38100" dir="2700000" algn="tl">
                    <a:srgbClr val="000000"/>
                  </a:outerShdw>
                </a:effectLst>
                <a:latin typeface="Tahoma" pitchFamily="34" charset="0"/>
              </a:rPr>
              <a:t>的</a:t>
            </a:r>
            <a:br>
              <a:rPr lang="zh-CN" altLang="en-US" sz="1600" b="1">
                <a:effectLst>
                  <a:outerShdw blurRad="38100" dist="38100" dir="2700000" algn="tl">
                    <a:srgbClr val="000000"/>
                  </a:outerShdw>
                </a:effectLst>
                <a:latin typeface="Tahoma" pitchFamily="34" charset="0"/>
              </a:rPr>
            </a:br>
            <a:r>
              <a:rPr lang="zh-CN" altLang="en-US" sz="1600" b="1">
                <a:effectLst>
                  <a:outerShdw blurRad="38100" dist="38100" dir="2700000" algn="tl">
                    <a:srgbClr val="000000"/>
                  </a:outerShdw>
                </a:effectLst>
                <a:latin typeface="Tahoma" pitchFamily="34" charset="0"/>
              </a:rPr>
              <a:t>编译程序</a:t>
            </a:r>
          </a:p>
        </p:txBody>
      </p:sp>
      <p:sp>
        <p:nvSpPr>
          <p:cNvPr id="23" name="Text Box 5"/>
          <p:cNvSpPr txBox="1">
            <a:spLocks noChangeArrowheads="1"/>
          </p:cNvSpPr>
          <p:nvPr/>
        </p:nvSpPr>
        <p:spPr bwMode="auto">
          <a:xfrm>
            <a:off x="4179529" y="4496876"/>
            <a:ext cx="2627313" cy="346075"/>
          </a:xfrm>
          <a:prstGeom prst="rect">
            <a:avLst/>
          </a:prstGeom>
          <a:noFill/>
          <a:ln w="9525" algn="ctr">
            <a:solidFill>
              <a:schemeClr val="tx1"/>
            </a:solidFill>
            <a:miter lim="800000"/>
            <a:headEnd/>
            <a:tailEnd/>
          </a:ln>
          <a:effectLst/>
        </p:spPr>
        <p:txBody>
          <a:bodyPr>
            <a:spAutoFit/>
          </a:bodyPr>
          <a:lstStyle/>
          <a:p>
            <a:pPr algn="ctr" eaLnBrk="1" fontAlgn="t" hangingPunct="1">
              <a:spcBef>
                <a:spcPct val="50000"/>
              </a:spcBef>
              <a:defRPr/>
            </a:pPr>
            <a:r>
              <a:rPr lang="zh-CN" altLang="en-US" sz="1600" b="1">
                <a:effectLst>
                  <a:outerShdw blurRad="38100" dist="38100" dir="2700000" algn="tl">
                    <a:srgbClr val="000000"/>
                  </a:outerShdw>
                </a:effectLst>
                <a:latin typeface="Tahoma" pitchFamily="34" charset="0"/>
              </a:rPr>
              <a:t>编译程序</a:t>
            </a:r>
          </a:p>
        </p:txBody>
      </p:sp>
      <p:sp>
        <p:nvSpPr>
          <p:cNvPr id="24" name="Text Box 6"/>
          <p:cNvSpPr txBox="1">
            <a:spLocks noChangeArrowheads="1"/>
          </p:cNvSpPr>
          <p:nvPr/>
        </p:nvSpPr>
        <p:spPr bwMode="auto">
          <a:xfrm>
            <a:off x="4179529" y="5360476"/>
            <a:ext cx="2627313" cy="346075"/>
          </a:xfrm>
          <a:prstGeom prst="rect">
            <a:avLst/>
          </a:prstGeom>
          <a:noFill/>
          <a:ln w="9525" algn="ctr">
            <a:solidFill>
              <a:schemeClr val="tx1"/>
            </a:solidFill>
            <a:miter lim="800000"/>
            <a:headEnd/>
            <a:tailEnd/>
          </a:ln>
          <a:effectLst/>
        </p:spPr>
        <p:txBody>
          <a:bodyPr>
            <a:spAutoFit/>
          </a:bodyPr>
          <a:lstStyle/>
          <a:p>
            <a:pPr algn="ctr" eaLnBrk="1" fontAlgn="t" hangingPunct="1">
              <a:spcBef>
                <a:spcPct val="50000"/>
              </a:spcBef>
              <a:defRPr/>
            </a:pPr>
            <a:r>
              <a:rPr lang="zh-CN" altLang="en-US" sz="1600" b="1">
                <a:effectLst>
                  <a:outerShdw blurRad="38100" dist="38100" dir="2700000" algn="tl">
                    <a:srgbClr val="000000"/>
                  </a:outerShdw>
                </a:effectLst>
                <a:latin typeface="Tahoma" pitchFamily="34" charset="0"/>
              </a:rPr>
              <a:t>目标程序</a:t>
            </a:r>
          </a:p>
        </p:txBody>
      </p:sp>
      <p:sp>
        <p:nvSpPr>
          <p:cNvPr id="25" name="Line 7"/>
          <p:cNvSpPr>
            <a:spLocks noChangeShapeType="1"/>
          </p:cNvSpPr>
          <p:nvPr/>
        </p:nvSpPr>
        <p:spPr bwMode="auto">
          <a:xfrm>
            <a:off x="5511442" y="4014276"/>
            <a:ext cx="0" cy="468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8"/>
          <p:cNvSpPr>
            <a:spLocks noChangeShapeType="1"/>
          </p:cNvSpPr>
          <p:nvPr/>
        </p:nvSpPr>
        <p:spPr bwMode="auto">
          <a:xfrm>
            <a:off x="5511442" y="4877876"/>
            <a:ext cx="0" cy="468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9"/>
          <p:cNvSpPr txBox="1">
            <a:spLocks noChangeArrowheads="1"/>
          </p:cNvSpPr>
          <p:nvPr/>
        </p:nvSpPr>
        <p:spPr bwMode="auto">
          <a:xfrm>
            <a:off x="1766529" y="3114163"/>
            <a:ext cx="244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zh-CN" altLang="en-US" sz="1600">
                <a:latin typeface="Tahoma" panose="020B0604030504040204" pitchFamily="34" charset="0"/>
                <a:ea typeface="宋体" panose="02010600030101010101" pitchFamily="2" charset="-122"/>
              </a:rPr>
              <a:t>语言的语法定义</a:t>
            </a:r>
          </a:p>
        </p:txBody>
      </p:sp>
      <p:sp>
        <p:nvSpPr>
          <p:cNvPr id="28" name="Text Box 10"/>
          <p:cNvSpPr txBox="1">
            <a:spLocks noChangeArrowheads="1"/>
          </p:cNvSpPr>
          <p:nvPr/>
        </p:nvSpPr>
        <p:spPr bwMode="auto">
          <a:xfrm>
            <a:off x="1550629" y="3726938"/>
            <a:ext cx="244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zh-CN" altLang="en-US" sz="1600">
                <a:latin typeface="Tahoma" panose="020B0604030504040204" pitchFamily="34" charset="0"/>
                <a:ea typeface="宋体" panose="02010600030101010101" pitchFamily="2" charset="-122"/>
              </a:rPr>
              <a:t>语义描述或机器定义</a:t>
            </a:r>
          </a:p>
        </p:txBody>
      </p:sp>
      <p:sp>
        <p:nvSpPr>
          <p:cNvPr id="29" name="Text Box 11"/>
          <p:cNvSpPr txBox="1">
            <a:spLocks noChangeArrowheads="1"/>
          </p:cNvSpPr>
          <p:nvPr/>
        </p:nvSpPr>
        <p:spPr bwMode="auto">
          <a:xfrm>
            <a:off x="2126892" y="4519101"/>
            <a:ext cx="244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zh-CN" altLang="en-US" sz="1600">
                <a:latin typeface="Tahoma" panose="020B0604030504040204" pitchFamily="34" charset="0"/>
                <a:ea typeface="宋体" panose="02010600030101010101" pitchFamily="2" charset="-122"/>
              </a:rPr>
              <a:t>源程序</a:t>
            </a:r>
          </a:p>
        </p:txBody>
      </p:sp>
      <p:sp>
        <p:nvSpPr>
          <p:cNvPr id="30" name="Text Box 12"/>
          <p:cNvSpPr txBox="1">
            <a:spLocks noChangeArrowheads="1"/>
          </p:cNvSpPr>
          <p:nvPr/>
        </p:nvSpPr>
        <p:spPr bwMode="auto">
          <a:xfrm>
            <a:off x="2234842" y="5346188"/>
            <a:ext cx="244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Century Gothic" panose="020B0502020202020204" pitchFamily="34" charset="0"/>
                <a:ea typeface="幼圆" panose="02010509060101010101" pitchFamily="49" charset="-122"/>
              </a:defRPr>
            </a:lvl1pPr>
            <a:lvl2pPr marL="742950" indent="-285750">
              <a:spcBef>
                <a:spcPct val="20000"/>
              </a:spcBef>
              <a:buClr>
                <a:schemeClr val="accent1"/>
              </a:buClr>
              <a:buSzPct val="95000"/>
              <a:buFont typeface="Verdana" panose="020B0604030504040204" pitchFamily="34" charset="0"/>
              <a:buChar char="›"/>
              <a:defRPr sz="2600">
                <a:solidFill>
                  <a:schemeClr val="tx1"/>
                </a:solidFill>
                <a:latin typeface="Century Gothic" panose="020B0502020202020204" pitchFamily="34" charset="0"/>
                <a:ea typeface="幼圆" panose="02010509060101010101" pitchFamily="49" charset="-122"/>
              </a:defRPr>
            </a:lvl2pPr>
            <a:lvl3pPr marL="1143000" indent="-228600">
              <a:spcBef>
                <a:spcPct val="20000"/>
              </a:spcBef>
              <a:buClr>
                <a:schemeClr val="accent1"/>
              </a:buClr>
              <a:buFont typeface="Wingdings 2" panose="05020102010507070707" pitchFamily="18" charset="2"/>
              <a:buChar char=""/>
              <a:defRPr sz="2400">
                <a:solidFill>
                  <a:schemeClr val="tx1"/>
                </a:solidFill>
                <a:latin typeface="Century Gothic" panose="020B0502020202020204" pitchFamily="34" charset="0"/>
                <a:ea typeface="幼圆" panose="02010509060101010101" pitchFamily="49" charset="-122"/>
              </a:defRPr>
            </a:lvl3pPr>
            <a:lvl4pPr marL="1600200" indent="-228600">
              <a:spcBef>
                <a:spcPct val="20000"/>
              </a:spcBef>
              <a:buClr>
                <a:schemeClr val="accent1"/>
              </a:buClr>
              <a:buFont typeface="Wingdings 2" panose="05020102010507070707" pitchFamily="18" charset="2"/>
              <a:buChar char=""/>
              <a:defRPr sz="2000">
                <a:solidFill>
                  <a:schemeClr val="tx1"/>
                </a:solidFill>
                <a:latin typeface="Century Gothic" panose="020B0502020202020204" pitchFamily="34" charset="0"/>
                <a:ea typeface="幼圆" panose="02010509060101010101" pitchFamily="49" charset="-122"/>
              </a:defRPr>
            </a:lvl4pPr>
            <a:lvl5pPr marL="2057400" indent="-228600">
              <a:spcBef>
                <a:spcPct val="20000"/>
              </a:spcBef>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5pPr>
            <a:lvl6pPr marL="25146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6pPr>
            <a:lvl7pPr marL="29718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7pPr>
            <a:lvl8pPr marL="34290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8pPr>
            <a:lvl9pPr marL="3886200" indent="-228600" eaLnBrk="0" fontAlgn="base" hangingPunct="0">
              <a:spcBef>
                <a:spcPct val="20000"/>
              </a:spcBef>
              <a:spcAft>
                <a:spcPct val="0"/>
              </a:spcAft>
              <a:buClr>
                <a:srgbClr val="FF90B2"/>
              </a:buClr>
              <a:buFont typeface="Wingdings 2" panose="05020102010507070707" pitchFamily="18" charset="2"/>
              <a:buChar char=""/>
              <a:defRPr sz="1900">
                <a:solidFill>
                  <a:schemeClr val="tx1"/>
                </a:solidFill>
                <a:latin typeface="Century Gothic" panose="020B0502020202020204" pitchFamily="34" charset="0"/>
                <a:ea typeface="幼圆" panose="02010509060101010101" pitchFamily="49" charset="-122"/>
              </a:defRPr>
            </a:lvl9pPr>
          </a:lstStyle>
          <a:p>
            <a:pPr algn="ctr" eaLnBrk="1" fontAlgn="t" hangingPunct="1">
              <a:spcBef>
                <a:spcPct val="50000"/>
              </a:spcBef>
              <a:buClrTx/>
              <a:buSzTx/>
              <a:buFontTx/>
              <a:buNone/>
            </a:pPr>
            <a:r>
              <a:rPr lang="zh-CN" altLang="en-US" sz="1600">
                <a:latin typeface="Tahoma" panose="020B0604030504040204" pitchFamily="34" charset="0"/>
                <a:ea typeface="宋体" panose="02010600030101010101" pitchFamily="2" charset="-122"/>
              </a:rPr>
              <a:t>数据</a:t>
            </a:r>
          </a:p>
        </p:txBody>
      </p:sp>
      <p:sp>
        <p:nvSpPr>
          <p:cNvPr id="31" name="Line 13"/>
          <p:cNvSpPr>
            <a:spLocks noChangeShapeType="1"/>
          </p:cNvSpPr>
          <p:nvPr/>
        </p:nvSpPr>
        <p:spPr bwMode="auto">
          <a:xfrm>
            <a:off x="5511442" y="5743063"/>
            <a:ext cx="0" cy="287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14"/>
          <p:cNvSpPr txBox="1">
            <a:spLocks noChangeArrowheads="1"/>
          </p:cNvSpPr>
          <p:nvPr/>
        </p:nvSpPr>
        <p:spPr bwMode="auto">
          <a:xfrm>
            <a:off x="4216042" y="5922451"/>
            <a:ext cx="2627312" cy="336550"/>
          </a:xfrm>
          <a:prstGeom prst="rect">
            <a:avLst/>
          </a:prstGeom>
          <a:noFill/>
          <a:ln w="9525" algn="ctr">
            <a:noFill/>
            <a:miter lim="800000"/>
            <a:headEnd/>
            <a:tailEnd/>
          </a:ln>
          <a:effectLst/>
        </p:spPr>
        <p:txBody>
          <a:bodyPr>
            <a:spAutoFit/>
          </a:bodyPr>
          <a:lstStyle/>
          <a:p>
            <a:pPr algn="ctr" eaLnBrk="1" fontAlgn="t" hangingPunct="1">
              <a:spcBef>
                <a:spcPct val="50000"/>
              </a:spcBef>
              <a:defRPr/>
            </a:pPr>
            <a:r>
              <a:rPr lang="zh-CN" altLang="en-US" sz="1600" b="1">
                <a:effectLst>
                  <a:outerShdw blurRad="38100" dist="38100" dir="2700000" algn="tl">
                    <a:srgbClr val="000000"/>
                  </a:outerShdw>
                </a:effectLst>
                <a:latin typeface="Tahoma" pitchFamily="34" charset="0"/>
              </a:rPr>
              <a:t>结果</a:t>
            </a:r>
          </a:p>
        </p:txBody>
      </p:sp>
      <p:sp>
        <p:nvSpPr>
          <p:cNvPr id="33" name="Line 15"/>
          <p:cNvSpPr>
            <a:spLocks noChangeShapeType="1"/>
          </p:cNvSpPr>
          <p:nvPr/>
        </p:nvSpPr>
        <p:spPr bwMode="auto">
          <a:xfrm>
            <a:off x="3674704" y="3293551"/>
            <a:ext cx="5048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16"/>
          <p:cNvSpPr>
            <a:spLocks noChangeShapeType="1"/>
          </p:cNvSpPr>
          <p:nvPr/>
        </p:nvSpPr>
        <p:spPr bwMode="auto">
          <a:xfrm>
            <a:off x="3674704" y="3906326"/>
            <a:ext cx="5048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17"/>
          <p:cNvSpPr>
            <a:spLocks noChangeShapeType="1"/>
          </p:cNvSpPr>
          <p:nvPr/>
        </p:nvSpPr>
        <p:spPr bwMode="auto">
          <a:xfrm>
            <a:off x="3674704" y="4698488"/>
            <a:ext cx="5048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18"/>
          <p:cNvSpPr>
            <a:spLocks noChangeShapeType="1"/>
          </p:cNvSpPr>
          <p:nvPr/>
        </p:nvSpPr>
        <p:spPr bwMode="auto">
          <a:xfrm>
            <a:off x="3674704" y="5527163"/>
            <a:ext cx="5048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矩形 36"/>
          <p:cNvSpPr/>
          <p:nvPr/>
        </p:nvSpPr>
        <p:spPr>
          <a:xfrm>
            <a:off x="7133594" y="3418447"/>
            <a:ext cx="3804503" cy="369332"/>
          </a:xfrm>
          <a:prstGeom prst="rect">
            <a:avLst/>
          </a:prstGeom>
        </p:spPr>
        <p:txBody>
          <a:bodyPr wrap="none">
            <a:spAutoFit/>
          </a:bodyPr>
          <a:lstStyle/>
          <a:p>
            <a:r>
              <a:rPr lang="en-US" altLang="zh-CN" dirty="0">
                <a:solidFill>
                  <a:srgbClr val="0000FF"/>
                </a:solidFill>
                <a:latin typeface="Calibri" panose="020F0502020204030204" pitchFamily="34" charset="0"/>
                <a:cs typeface="Times New Roman" panose="02020603050405020304" pitchFamily="18" charset="0"/>
              </a:rPr>
              <a:t>Lex</a:t>
            </a:r>
            <a:r>
              <a:rPr lang="zh-CN" altLang="en-US" dirty="0">
                <a:solidFill>
                  <a:srgbClr val="0000FF"/>
                </a:solidFill>
                <a:latin typeface="Calibri" panose="020F0502020204030204" pitchFamily="34" charset="0"/>
                <a:cs typeface="Times New Roman" panose="02020603050405020304" pitchFamily="18" charset="0"/>
              </a:rPr>
              <a:t>、</a:t>
            </a:r>
            <a:r>
              <a:rPr lang="en-US" altLang="zh-CN" dirty="0" err="1">
                <a:solidFill>
                  <a:srgbClr val="0000FF"/>
                </a:solidFill>
                <a:latin typeface="Calibri" panose="020F0502020204030204" pitchFamily="34" charset="0"/>
                <a:cs typeface="Times New Roman" panose="02020603050405020304" pitchFamily="18" charset="0"/>
              </a:rPr>
              <a:t>Yacc</a:t>
            </a:r>
            <a:r>
              <a:rPr lang="zh-CN" altLang="en-US" dirty="0">
                <a:solidFill>
                  <a:srgbClr val="0000FF"/>
                </a:solidFill>
                <a:latin typeface="Calibri" panose="020F0502020204030204" pitchFamily="34" charset="0"/>
                <a:cs typeface="Times New Roman" panose="02020603050405020304" pitchFamily="18" charset="0"/>
              </a:rPr>
              <a:t>、</a:t>
            </a:r>
            <a:r>
              <a:rPr lang="en-US" altLang="zh-CN" dirty="0">
                <a:solidFill>
                  <a:srgbClr val="0000FF"/>
                </a:solidFill>
                <a:latin typeface="Calibri" panose="020F0502020204030204" pitchFamily="34" charset="0"/>
                <a:cs typeface="Times New Roman" panose="02020603050405020304" pitchFamily="18" charset="0"/>
              </a:rPr>
              <a:t>Parser Generator</a:t>
            </a:r>
            <a:r>
              <a:rPr lang="zh-CN" altLang="en-US" dirty="0">
                <a:solidFill>
                  <a:srgbClr val="0000FF"/>
                </a:solidFill>
                <a:latin typeface="Calibri" panose="020F0502020204030204" pitchFamily="34" charset="0"/>
                <a:cs typeface="Times New Roman" panose="02020603050405020304" pitchFamily="18" charset="0"/>
              </a:rPr>
              <a:t>、</a:t>
            </a:r>
            <a:r>
              <a:rPr lang="en-US" altLang="zh-CN" dirty="0">
                <a:solidFill>
                  <a:srgbClr val="0000FF"/>
                </a:solidFill>
                <a:latin typeface="Calibri" panose="020F0502020204030204" pitchFamily="34" charset="0"/>
                <a:cs typeface="Times New Roman" panose="02020603050405020304" pitchFamily="18" charset="0"/>
              </a:rPr>
              <a:t>ANTLR</a:t>
            </a:r>
            <a:endParaRPr lang="zh-CN" altLang="en-US" dirty="0"/>
          </a:p>
        </p:txBody>
      </p:sp>
      <p:sp>
        <p:nvSpPr>
          <p:cNvPr id="38" name="矩形 37"/>
          <p:cNvSpPr/>
          <p:nvPr/>
        </p:nvSpPr>
        <p:spPr>
          <a:xfrm>
            <a:off x="311151" y="921050"/>
            <a:ext cx="11569700" cy="627027"/>
          </a:xfrm>
          <a:prstGeom prst="rect">
            <a:avLst/>
          </a:prstGeom>
          <a:solidFill>
            <a:schemeClr val="bg1"/>
          </a:solidFill>
        </p:spPr>
        <p:txBody>
          <a:bodyPr lIns="121917" tIns="60958" rIns="121917" bIns="60958">
            <a:spAutoFit/>
          </a:bodyPr>
          <a:lstStyle/>
          <a:p>
            <a:pPr marL="457200" indent="-457200">
              <a:lnSpc>
                <a:spcPct val="110000"/>
              </a:lnSpc>
              <a:buClr>
                <a:srgbClr val="C00000"/>
              </a:buClr>
              <a:buFont typeface="Wingdings" panose="05000000000000000000" pitchFamily="2" charset="2"/>
              <a:buChar char="u"/>
              <a:defRPr/>
            </a:pPr>
            <a:r>
              <a:rPr lang="zh-CN" altLang="en-US" sz="3200" b="1" dirty="0" smtClean="0">
                <a:latin typeface="微软雅黑" panose="020B0503020204020204" pitchFamily="34" charset="-122"/>
                <a:ea typeface="微软雅黑" panose="020B0503020204020204" pitchFamily="34" charset="-122"/>
              </a:rPr>
              <a:t>编译程序的自动生成</a:t>
            </a:r>
            <a:endParaRPr lang="zh-CN" altLang="en-US" sz="3200" b="1" dirty="0">
              <a:solidFill>
                <a:srgbClr val="0000FF"/>
              </a:solidFill>
              <a:latin typeface="微软雅黑" panose="020B0503020204020204" pitchFamily="34" charset="-122"/>
              <a:ea typeface="微软雅黑" panose="020B0503020204020204" pitchFamily="34" charset="-122"/>
            </a:endParaRPr>
          </a:p>
        </p:txBody>
      </p:sp>
      <p:sp>
        <p:nvSpPr>
          <p:cNvPr id="39" name="标题 1"/>
          <p:cNvSpPr/>
          <p:nvPr/>
        </p:nvSpPr>
        <p:spPr bwMode="auto">
          <a:xfrm>
            <a:off x="-654692" y="552848"/>
            <a:ext cx="8434800" cy="70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4135"/>
              </a:lnSpc>
              <a:defRPr/>
            </a:pPr>
            <a:r>
              <a:rPr lang="en-US" altLang="zh-CN" sz="3600" b="1" dirty="0" smtClean="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1.4</a:t>
            </a:r>
            <a:r>
              <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编译程序的构建方法</a:t>
            </a:r>
          </a:p>
          <a:p>
            <a:pPr algn="ctr">
              <a:lnSpc>
                <a:spcPts val="4135"/>
              </a:lnSpc>
              <a:defRPr/>
            </a:pPr>
            <a:endParaRPr lang="zh-CN" altLang="en-US" sz="3600" b="1" dirty="0">
              <a:solidFill>
                <a:schemeClr val="hlin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28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par>
                                <p:cTn id="19" presetID="3" presetClass="entr" presetSubtype="1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par>
                                <p:cTn id="22" presetID="3" presetClass="entr" presetSubtype="1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linds(horizontal)">
                                      <p:cBhvr>
                                        <p:cTn id="30" dur="500"/>
                                        <p:tgtEl>
                                          <p:spTgt spid="2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linds(horizontal)">
                                      <p:cBhvr>
                                        <p:cTn id="36" dur="500"/>
                                        <p:tgtEl>
                                          <p:spTgt spid="30"/>
                                        </p:tgtEl>
                                      </p:cBhvr>
                                    </p:animEffect>
                                  </p:childTnLst>
                                </p:cTn>
                              </p:par>
                              <p:par>
                                <p:cTn id="37" presetID="3" presetClass="entr" presetSubtype="1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500"/>
                                        <p:tgtEl>
                                          <p:spTgt spid="3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par>
                                <p:cTn id="43" presetID="3" presetClass="entr" presetSubtype="1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linds(horizontal)">
                                      <p:cBhvr>
                                        <p:cTn id="45" dur="500"/>
                                        <p:tgtEl>
                                          <p:spTgt spid="33"/>
                                        </p:tgtEl>
                                      </p:cBhvr>
                                    </p:animEffect>
                                  </p:childTnLst>
                                </p:cTn>
                              </p:par>
                              <p:par>
                                <p:cTn id="46" presetID="3" presetClass="entr" presetSubtype="1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linds(horizontal)">
                                      <p:cBhvr>
                                        <p:cTn id="48" dur="500"/>
                                        <p:tgtEl>
                                          <p:spTgt spid="34"/>
                                        </p:tgtEl>
                                      </p:cBhvr>
                                    </p:animEffect>
                                  </p:childTnLst>
                                </p:cTn>
                              </p:par>
                              <p:par>
                                <p:cTn id="49" presetID="3" presetClass="entr" presetSubtype="1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linds(horizontal)">
                                      <p:cBhvr>
                                        <p:cTn id="51" dur="500"/>
                                        <p:tgtEl>
                                          <p:spTgt spid="35"/>
                                        </p:tgtEl>
                                      </p:cBhvr>
                                    </p:animEffect>
                                  </p:childTnLst>
                                </p:cTn>
                              </p:par>
                              <p:par>
                                <p:cTn id="52" presetID="3" presetClass="entr" presetSubtype="1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linds(horizontal)">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animBg="1"/>
      <p:bldP spid="27" grpId="0"/>
      <p:bldP spid="28" grpId="0"/>
      <p:bldP spid="29" grpId="0"/>
      <p:bldP spid="30" grpId="0"/>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81</a:t>
            </a:fld>
            <a:endParaRPr lang="zh-CN" altLang="en-US"/>
          </a:p>
        </p:txBody>
      </p:sp>
      <p:sp>
        <p:nvSpPr>
          <p:cNvPr id="3" name="文本框 2"/>
          <p:cNvSpPr txBox="1"/>
          <p:nvPr/>
        </p:nvSpPr>
        <p:spPr>
          <a:xfrm>
            <a:off x="1258529" y="1641987"/>
            <a:ext cx="8583561" cy="2677656"/>
          </a:xfrm>
          <a:prstGeom prst="rect">
            <a:avLst/>
          </a:prstGeom>
          <a:noFill/>
        </p:spPr>
        <p:txBody>
          <a:bodyPr wrap="square" rtlCol="0">
            <a:spAutoFit/>
          </a:bodyPr>
          <a:lstStyle/>
          <a:p>
            <a:r>
              <a:rPr lang="zh-CN" altLang="en-US" sz="2400" dirty="0" smtClean="0">
                <a:solidFill>
                  <a:srgbClr val="0000FF"/>
                </a:solidFill>
              </a:rPr>
              <a:t>作业：</a:t>
            </a:r>
            <a:endParaRPr lang="en-US" altLang="zh-CN" sz="2400" dirty="0" smtClean="0">
              <a:solidFill>
                <a:srgbClr val="0000FF"/>
              </a:solidFill>
            </a:endParaRPr>
          </a:p>
          <a:p>
            <a:r>
              <a:rPr lang="en-US" altLang="zh-CN" sz="2400" dirty="0" smtClean="0">
                <a:solidFill>
                  <a:srgbClr val="0000FF"/>
                </a:solidFill>
              </a:rPr>
              <a:t>1</a:t>
            </a:r>
            <a:r>
              <a:rPr lang="zh-CN" altLang="en-US" sz="2400" dirty="0" smtClean="0">
                <a:solidFill>
                  <a:srgbClr val="0000FF"/>
                </a:solidFill>
              </a:rPr>
              <a:t>、</a:t>
            </a:r>
            <a:r>
              <a:rPr lang="zh-CN" altLang="zh-CN" sz="2400" dirty="0">
                <a:solidFill>
                  <a:srgbClr val="0000FF"/>
                </a:solidFill>
              </a:rPr>
              <a:t>已知</a:t>
            </a:r>
            <a:r>
              <a:rPr lang="en-US" altLang="zh-CN" sz="2400" dirty="0">
                <a:solidFill>
                  <a:srgbClr val="0000FF"/>
                </a:solidFill>
              </a:rPr>
              <a:t>A</a:t>
            </a:r>
            <a:r>
              <a:rPr lang="zh-CN" altLang="zh-CN" sz="2400" dirty="0">
                <a:solidFill>
                  <a:srgbClr val="0000FF"/>
                </a:solidFill>
              </a:rPr>
              <a:t>机器上存在一个</a:t>
            </a:r>
            <a:r>
              <a:rPr lang="en-US" altLang="zh-CN" sz="2400" dirty="0">
                <a:solidFill>
                  <a:srgbClr val="0000FF"/>
                </a:solidFill>
              </a:rPr>
              <a:t>C</a:t>
            </a:r>
            <a:r>
              <a:rPr lang="zh-CN" altLang="zh-CN" sz="2400" dirty="0">
                <a:solidFill>
                  <a:srgbClr val="0000FF"/>
                </a:solidFill>
              </a:rPr>
              <a:t>语言的编译器，利用</a:t>
            </a:r>
            <a:r>
              <a:rPr lang="en-US" altLang="zh-CN" sz="2400" dirty="0">
                <a:solidFill>
                  <a:srgbClr val="0000FF"/>
                </a:solidFill>
              </a:rPr>
              <a:t>T</a:t>
            </a:r>
            <a:r>
              <a:rPr lang="zh-CN" altLang="zh-CN" sz="2400" dirty="0">
                <a:solidFill>
                  <a:srgbClr val="0000FF"/>
                </a:solidFill>
              </a:rPr>
              <a:t>型图描述在</a:t>
            </a:r>
            <a:r>
              <a:rPr lang="en-US" altLang="zh-CN" sz="2400" dirty="0">
                <a:solidFill>
                  <a:srgbClr val="0000FF"/>
                </a:solidFill>
              </a:rPr>
              <a:t>A</a:t>
            </a:r>
            <a:r>
              <a:rPr lang="zh-CN" altLang="zh-CN" sz="2400" dirty="0">
                <a:solidFill>
                  <a:srgbClr val="0000FF"/>
                </a:solidFill>
              </a:rPr>
              <a:t>机器上，利用</a:t>
            </a:r>
            <a:r>
              <a:rPr lang="en-US" altLang="zh-CN" sz="2400" dirty="0">
                <a:solidFill>
                  <a:srgbClr val="0000FF"/>
                </a:solidFill>
              </a:rPr>
              <a:t>C</a:t>
            </a:r>
            <a:r>
              <a:rPr lang="zh-CN" altLang="zh-CN" sz="2400" dirty="0">
                <a:solidFill>
                  <a:srgbClr val="0000FF"/>
                </a:solidFill>
              </a:rPr>
              <a:t>语言编写</a:t>
            </a:r>
            <a:r>
              <a:rPr lang="en-US" altLang="zh-CN" sz="2400" dirty="0">
                <a:solidFill>
                  <a:srgbClr val="0000FF"/>
                </a:solidFill>
              </a:rPr>
              <a:t>C++</a:t>
            </a:r>
            <a:r>
              <a:rPr lang="zh-CN" altLang="zh-CN" sz="2400" dirty="0">
                <a:solidFill>
                  <a:srgbClr val="0000FF"/>
                </a:solidFill>
              </a:rPr>
              <a:t>语言翻译程序的自编译过程。</a:t>
            </a:r>
          </a:p>
          <a:p>
            <a:r>
              <a:rPr lang="en-US" altLang="zh-CN" sz="2400" dirty="0" smtClean="0">
                <a:solidFill>
                  <a:srgbClr val="0000FF"/>
                </a:solidFill>
              </a:rPr>
              <a:t>2</a:t>
            </a:r>
            <a:r>
              <a:rPr lang="zh-CN" altLang="en-US" sz="2400" dirty="0" smtClean="0">
                <a:solidFill>
                  <a:srgbClr val="0000FF"/>
                </a:solidFill>
              </a:rPr>
              <a:t>、利用</a:t>
            </a:r>
            <a:r>
              <a:rPr lang="en-US" altLang="zh-CN" sz="2400" dirty="0" smtClean="0">
                <a:solidFill>
                  <a:srgbClr val="0000FF"/>
                </a:solidFill>
              </a:rPr>
              <a:t>T</a:t>
            </a:r>
            <a:r>
              <a:rPr lang="zh-CN" altLang="en-US" sz="2400" dirty="0" smtClean="0">
                <a:solidFill>
                  <a:srgbClr val="0000FF"/>
                </a:solidFill>
              </a:rPr>
              <a:t>型图进行描述，将</a:t>
            </a:r>
            <a:r>
              <a:rPr lang="en-US" altLang="zh-CN" sz="2400" dirty="0" smtClean="0">
                <a:solidFill>
                  <a:srgbClr val="0000FF"/>
                </a:solidFill>
              </a:rPr>
              <a:t>A</a:t>
            </a:r>
            <a:r>
              <a:rPr lang="zh-CN" altLang="en-US" sz="2400" dirty="0" smtClean="0">
                <a:solidFill>
                  <a:srgbClr val="0000FF"/>
                </a:solidFill>
              </a:rPr>
              <a:t>机器上的</a:t>
            </a:r>
            <a:r>
              <a:rPr lang="en-US" altLang="zh-CN" sz="2400" dirty="0" smtClean="0">
                <a:solidFill>
                  <a:srgbClr val="0000FF"/>
                </a:solidFill>
              </a:rPr>
              <a:t>C++</a:t>
            </a:r>
            <a:r>
              <a:rPr lang="zh-CN" altLang="en-US" sz="2400" dirty="0" smtClean="0">
                <a:solidFill>
                  <a:srgbClr val="0000FF"/>
                </a:solidFill>
              </a:rPr>
              <a:t>语言的编译器移植到</a:t>
            </a:r>
            <a:r>
              <a:rPr lang="en-US" altLang="zh-CN" sz="2400" dirty="0" smtClean="0">
                <a:solidFill>
                  <a:srgbClr val="0000FF"/>
                </a:solidFill>
              </a:rPr>
              <a:t>B</a:t>
            </a:r>
            <a:r>
              <a:rPr lang="zh-CN" altLang="en-US" sz="2400" dirty="0" smtClean="0">
                <a:solidFill>
                  <a:srgbClr val="0000FF"/>
                </a:solidFill>
              </a:rPr>
              <a:t>机器上。</a:t>
            </a:r>
            <a:endParaRPr lang="en-US" altLang="zh-CN" sz="2400" dirty="0" smtClean="0">
              <a:solidFill>
                <a:srgbClr val="0000FF"/>
              </a:solidFill>
            </a:endParaRPr>
          </a:p>
          <a:p>
            <a:r>
              <a:rPr lang="en-US" altLang="zh-CN" sz="2400" dirty="0" smtClean="0">
                <a:solidFill>
                  <a:srgbClr val="0000FF"/>
                </a:solidFill>
              </a:rPr>
              <a:t>3</a:t>
            </a:r>
            <a:r>
              <a:rPr lang="zh-CN" altLang="en-US" sz="2400" dirty="0" smtClean="0">
                <a:solidFill>
                  <a:srgbClr val="0000FF"/>
                </a:solidFill>
              </a:rPr>
              <a:t>、什么叫趟程？影响编译程序分遍的因素有哪些？</a:t>
            </a:r>
            <a:endParaRPr lang="en-US" altLang="zh-CN" sz="2400" dirty="0" smtClean="0">
              <a:solidFill>
                <a:srgbClr val="0000FF"/>
              </a:solidFill>
            </a:endParaRPr>
          </a:p>
          <a:p>
            <a:r>
              <a:rPr lang="en-US" altLang="zh-CN" sz="2400" dirty="0" smtClean="0">
                <a:solidFill>
                  <a:srgbClr val="0000FF"/>
                </a:solidFill>
              </a:rPr>
              <a:t>4</a:t>
            </a:r>
            <a:r>
              <a:rPr lang="zh-CN" altLang="en-US" sz="2400" smtClean="0">
                <a:solidFill>
                  <a:srgbClr val="0000FF"/>
                </a:solidFill>
              </a:rPr>
              <a:t>、编译程序由哪些部分组成？</a:t>
            </a:r>
            <a:endParaRPr lang="zh-CN" altLang="en-US" sz="2400" dirty="0">
              <a:solidFill>
                <a:srgbClr val="0000FF"/>
              </a:solidFill>
            </a:endParaRPr>
          </a:p>
        </p:txBody>
      </p:sp>
    </p:spTree>
    <p:extLst>
      <p:ext uri="{BB962C8B-B14F-4D97-AF65-F5344CB8AC3E}">
        <p14:creationId xmlns:p14="http://schemas.microsoft.com/office/powerpoint/2010/main" val="19844440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1079418" y="3594756"/>
            <a:ext cx="10467340" cy="1015663"/>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zh-CN" altLang="en-US" sz="6000" b="1" dirty="0" smtClean="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rPr>
              <a:t>谢谢！</a:t>
            </a:r>
            <a:endParaRPr lang="zh-CN" altLang="en-US" sz="6000" b="1" dirty="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635548" y="454234"/>
            <a:ext cx="7960736" cy="26458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圆角矩形 4"/>
          <p:cNvSpPr>
            <a:spLocks noChangeArrowheads="1"/>
          </p:cNvSpPr>
          <p:nvPr/>
        </p:nvSpPr>
        <p:spPr bwMode="auto">
          <a:xfrm>
            <a:off x="2063751" y="550863"/>
            <a:ext cx="5478463" cy="501650"/>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2999"/>
              </a:srgbClr>
            </a:outerShdw>
          </a:effec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spcBef>
                <a:spcPct val="0"/>
              </a:spcBef>
              <a:buFontTx/>
              <a:buNone/>
            </a:pPr>
            <a:endParaRPr lang="zh-CN" altLang="en-US" sz="1800">
              <a:solidFill>
                <a:srgbClr val="FFFFFF"/>
              </a:solidFill>
              <a:latin typeface="Calibri" panose="020F0502020204030204" pitchFamily="34" charset="0"/>
              <a:ea typeface="宋体" panose="02010600030101010101" pitchFamily="2" charset="-122"/>
            </a:endParaRPr>
          </a:p>
        </p:txBody>
      </p:sp>
      <p:pic>
        <p:nvPicPr>
          <p:cNvPr id="15363" name="Picture 2" descr="C:\Documents and Settings\鱼不愚\桌面\3dicon1_zcool.com.cn [转换].png"/>
          <p:cNvPicPr>
            <a:picLocks noChangeAspect="1" noChangeArrowheads="1"/>
          </p:cNvPicPr>
          <p:nvPr/>
        </p:nvPicPr>
        <p:blipFill>
          <a:blip r:embed="rId2" cstate="print">
            <a:extLst>
              <a:ext uri="{28A0092B-C50C-407E-A947-70E740481C1C}">
                <a14:useLocalDpi xmlns:a14="http://schemas.microsoft.com/office/drawing/2010/main" val="0"/>
              </a:ext>
            </a:extLst>
          </a:blip>
          <a:srcRect l="38753" r="35728" b="62553"/>
          <a:stretch>
            <a:fillRect/>
          </a:stretch>
        </p:blipFill>
        <p:spPr bwMode="auto">
          <a:xfrm>
            <a:off x="1498600" y="44450"/>
            <a:ext cx="9271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5"/>
          <p:cNvSpPr txBox="1">
            <a:spLocks noChangeArrowheads="1"/>
          </p:cNvSpPr>
          <p:nvPr/>
        </p:nvSpPr>
        <p:spPr bwMode="auto">
          <a:xfrm>
            <a:off x="1630364" y="46513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r>
              <a:rPr lang="en-US" altLang="zh-CN" sz="2400" b="1">
                <a:solidFill>
                  <a:srgbClr val="0070C0"/>
                </a:solidFill>
                <a:latin typeface="Arial Black" panose="020B0A04020102020204" pitchFamily="34" charset="0"/>
                <a:ea typeface="ClassizismAntiqua"/>
                <a:cs typeface="ClassizismAntiqua"/>
              </a:rPr>
              <a:t>1.1</a:t>
            </a:r>
            <a:endParaRPr lang="zh-CN" altLang="en-US" sz="2400" b="1">
              <a:solidFill>
                <a:srgbClr val="0070C0"/>
              </a:solidFill>
              <a:latin typeface="Arial Black" panose="020B0A04020102020204" pitchFamily="34" charset="0"/>
              <a:ea typeface="ClassizismAntiqua"/>
              <a:cs typeface="ClassizismAntiqua"/>
            </a:endParaRPr>
          </a:p>
        </p:txBody>
      </p:sp>
      <p:sp>
        <p:nvSpPr>
          <p:cNvPr id="15365" name="内容占位符 2"/>
          <p:cNvSpPr>
            <a:spLocks noChangeArrowheads="1"/>
          </p:cNvSpPr>
          <p:nvPr/>
        </p:nvSpPr>
        <p:spPr bwMode="auto">
          <a:xfrm>
            <a:off x="2479676" y="561975"/>
            <a:ext cx="49180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hangingPunct="1">
              <a:buFont typeface="Arial" panose="020B0604020202020204" pitchFamily="34" charset="0"/>
              <a:buNone/>
            </a:pPr>
            <a:r>
              <a:rPr lang="zh-CN" altLang="en-US" sz="2400" b="1">
                <a:solidFill>
                  <a:schemeClr val="bg1"/>
                </a:solidFill>
                <a:latin typeface="华文楷体" panose="02010600040101010101" pitchFamily="2" charset="-122"/>
                <a:ea typeface="华文楷体" panose="02010600040101010101" pitchFamily="2" charset="-122"/>
              </a:rPr>
              <a:t>程序设计语言的发展历程</a:t>
            </a:r>
            <a:endParaRPr lang="zh-CN" altLang="zh-CN" sz="2400" b="1">
              <a:solidFill>
                <a:schemeClr val="bg1"/>
              </a:solidFill>
              <a:latin typeface="华文楷体" panose="02010600040101010101" pitchFamily="2" charset="-122"/>
              <a:ea typeface="华文楷体" panose="02010600040101010101" pitchFamily="2" charset="-122"/>
            </a:endParaRPr>
          </a:p>
        </p:txBody>
      </p:sp>
      <p:sp>
        <p:nvSpPr>
          <p:cNvPr id="15366" name="日期占位符 9"/>
          <p:cNvSpPr>
            <a:spLocks noGrp="1"/>
          </p:cNvSpPr>
          <p:nvPr>
            <p:ph type="dt" sz="quarter" idx="10"/>
          </p:nvPr>
        </p:nvSpPr>
        <p:spPr>
          <a:xfrm>
            <a:off x="1836738" y="6134101"/>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2AB388DB-202C-477B-B398-0C5B797F87DE}" type="datetime1">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5367" name="日期占位符 9"/>
          <p:cNvSpPr txBox="1">
            <a:spLocks/>
          </p:cNvSpPr>
          <p:nvPr/>
        </p:nvSpPr>
        <p:spPr bwMode="auto">
          <a:xfrm>
            <a:off x="1919288" y="6321426"/>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eaLnBrk="1" hangingPunct="1">
              <a:spcBef>
                <a:spcPct val="0"/>
              </a:spcBef>
              <a:buFontTx/>
              <a:buNone/>
            </a:pPr>
            <a:fld id="{0FDE2DBD-4FD3-4273-9384-1E94602BED9A}" type="datetime1">
              <a:rPr lang="zh-CN" altLang="en-US" sz="1200">
                <a:solidFill>
                  <a:srgbClr val="898989"/>
                </a:solidFill>
                <a:latin typeface="华文细黑" panose="02010600040101010101" pitchFamily="2" charset="-122"/>
                <a:ea typeface="宋体" panose="02010600030101010101" pitchFamily="2" charset="-122"/>
              </a:rPr>
              <a:pPr eaLnBrk="1" hangingPunct="1">
                <a:spcBef>
                  <a:spcPct val="0"/>
                </a:spcBef>
                <a:buFontTx/>
                <a:buNone/>
              </a:pPr>
              <a:t>2021/2/26</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15368" name="灯片编号占位符 17"/>
          <p:cNvSpPr>
            <a:spLocks noGrp="1"/>
          </p:cNvSpPr>
          <p:nvPr>
            <p:ph type="sldNum" sz="quarter" idx="12"/>
          </p:nvPr>
        </p:nvSpPr>
        <p:spPr>
          <a:xfrm>
            <a:off x="9615488" y="6321426"/>
            <a:ext cx="7620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spcBef>
                <a:spcPct val="0"/>
              </a:spcBef>
              <a:buFontTx/>
              <a:buNone/>
            </a:pPr>
            <a:fld id="{AFC5E47D-96E8-485E-BFB6-C4CB4543D076}" type="slidenum">
              <a:rPr lang="zh-CN" altLang="en-US" sz="1200">
                <a:solidFill>
                  <a:srgbClr val="898989"/>
                </a:solidFill>
                <a:latin typeface="华文细黑" panose="02010600040101010101" pitchFamily="2" charset="-122"/>
                <a:ea typeface="宋体" panose="02010600030101010101" pitchFamily="2" charset="-122"/>
              </a:rPr>
              <a:pPr>
                <a:spcBef>
                  <a:spcPct val="0"/>
                </a:spcBef>
                <a:buFontTx/>
                <a:buNone/>
              </a:pPr>
              <a:t>9</a:t>
            </a:fld>
            <a:endParaRPr lang="zh-CN" altLang="en-US" sz="1200">
              <a:solidFill>
                <a:srgbClr val="898989"/>
              </a:solidFill>
              <a:latin typeface="华文细黑" panose="02010600040101010101" pitchFamily="2" charset="-122"/>
              <a:ea typeface="宋体" panose="02010600030101010101" pitchFamily="2" charset="-122"/>
            </a:endParaRPr>
          </a:p>
        </p:txBody>
      </p:sp>
      <p:sp>
        <p:nvSpPr>
          <p:cNvPr id="9" name="Rectangle 3"/>
          <p:cNvSpPr>
            <a:spLocks noChangeArrowheads="1"/>
          </p:cNvSpPr>
          <p:nvPr/>
        </p:nvSpPr>
        <p:spPr bwMode="auto">
          <a:xfrm>
            <a:off x="1919289" y="1268414"/>
            <a:ext cx="8137525" cy="1944687"/>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en-US" altLang="zh-CN" sz="2800" b="1" dirty="0">
                <a:solidFill>
                  <a:srgbClr val="FFC000"/>
                </a:solidFill>
                <a:effectLst>
                  <a:outerShdw blurRad="38100" dist="38100" dir="2700000" algn="tl">
                    <a:srgbClr val="000000"/>
                  </a:outerShdw>
                </a:effectLst>
                <a:latin typeface="Times New Roman" pitchFamily="18" charset="0"/>
                <a:ea typeface="黑体" pitchFamily="49" charset="-122"/>
              </a:rPr>
              <a:t>2</a:t>
            </a:r>
            <a:r>
              <a:rPr lang="zh-CN" altLang="en-US" sz="2800" b="1" dirty="0">
                <a:solidFill>
                  <a:srgbClr val="FFC000"/>
                </a:solidFill>
                <a:effectLst>
                  <a:outerShdw blurRad="38100" dist="38100" dir="2700000" algn="tl">
                    <a:srgbClr val="000000"/>
                  </a:outerShdw>
                </a:effectLst>
                <a:latin typeface="Times New Roman" pitchFamily="18" charset="0"/>
                <a:ea typeface="黑体" pitchFamily="49" charset="-122"/>
              </a:rPr>
              <a:t>、汇编语言（第二代语言）</a:t>
            </a:r>
          </a:p>
        </p:txBody>
      </p:sp>
      <p:sp>
        <p:nvSpPr>
          <p:cNvPr id="10" name="Rectangle 6"/>
          <p:cNvSpPr>
            <a:spLocks/>
          </p:cNvSpPr>
          <p:nvPr/>
        </p:nvSpPr>
        <p:spPr bwMode="auto">
          <a:xfrm>
            <a:off x="1992313" y="3008314"/>
            <a:ext cx="8362950" cy="3849687"/>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定义：</a:t>
            </a:r>
            <a:r>
              <a:rPr lang="zh-CN" altLang="zh-CN" sz="2600" b="1" dirty="0">
                <a:effectLst>
                  <a:outerShdw blurRad="38100" dist="38100" dir="2700000" algn="tl">
                    <a:srgbClr val="000000"/>
                  </a:outerShdw>
                </a:effectLst>
                <a:latin typeface="Times New Roman" pitchFamily="18" charset="0"/>
                <a:ea typeface="楷体_GB2312" pitchFamily="49" charset="-122"/>
              </a:rPr>
              <a:t>用容易记忆的符号来代替机器指令中操作码和地址码的一种语言.如:ADD 代表“+” SUB代表”-” MOV代表”传递”</a:t>
            </a:r>
            <a:endParaRPr lang="zh-CN" altLang="en-US" sz="26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en-US" altLang="zh-CN" sz="8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buFont typeface="Wingdings 2" pitchFamily="18" charset="2"/>
              <a:buChar char=""/>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rPr>
              <a:t>特点：</a:t>
            </a:r>
            <a:r>
              <a:rPr lang="zh-CN" altLang="en-US" sz="2600" b="1" dirty="0">
                <a:effectLst>
                  <a:outerShdw blurRad="38100" dist="38100" dir="2700000" algn="tl">
                    <a:srgbClr val="000000"/>
                  </a:outerShdw>
                </a:effectLst>
                <a:latin typeface="Times New Roman" pitchFamily="18" charset="0"/>
                <a:ea typeface="楷体_GB2312" pitchFamily="49" charset="-122"/>
              </a:rPr>
              <a:t>优点</a:t>
            </a:r>
            <a:r>
              <a:rPr lang="en-US" altLang="zh-CN" sz="2600" b="1" dirty="0">
                <a:effectLst>
                  <a:outerShdw blurRad="38100" dist="38100" dir="2700000" algn="tl">
                    <a:srgbClr val="000000"/>
                  </a:outerShdw>
                </a:effectLst>
                <a:latin typeface="Times New Roman" pitchFamily="18" charset="0"/>
                <a:ea typeface="楷体_GB2312" pitchFamily="49" charset="-122"/>
              </a:rPr>
              <a:t>——(1)</a:t>
            </a:r>
            <a:r>
              <a:rPr lang="zh-CN" altLang="en-US" sz="2600" b="1" dirty="0">
                <a:effectLst>
                  <a:outerShdw blurRad="38100" dist="38100" dir="2700000" algn="tl">
                    <a:srgbClr val="000000"/>
                  </a:outerShdw>
                </a:effectLst>
                <a:latin typeface="Times New Roman" pitchFamily="18" charset="0"/>
                <a:ea typeface="楷体_GB2312" pitchFamily="49" charset="-122"/>
              </a:rPr>
              <a:t>程序直观容易阅读；</a:t>
            </a:r>
            <a:r>
              <a:rPr lang="en-US" altLang="zh-CN" sz="2600" b="1" dirty="0">
                <a:effectLst>
                  <a:outerShdw blurRad="38100" dist="38100" dir="2700000" algn="tl">
                    <a:srgbClr val="000000"/>
                  </a:outerShdw>
                </a:effectLst>
                <a:latin typeface="Times New Roman" pitchFamily="18" charset="0"/>
                <a:ea typeface="楷体_GB2312" pitchFamily="49" charset="-122"/>
              </a:rPr>
              <a:t>(2)</a:t>
            </a:r>
            <a:r>
              <a:rPr lang="zh-CN" altLang="en-US" sz="2600" b="1" dirty="0">
                <a:effectLst>
                  <a:outerShdw blurRad="38100" dist="38100" dir="2700000" algn="tl">
                    <a:srgbClr val="000000"/>
                  </a:outerShdw>
                </a:effectLst>
                <a:latin typeface="Times New Roman" pitchFamily="18" charset="0"/>
                <a:ea typeface="楷体_GB2312" pitchFamily="49" charset="-122"/>
              </a:rPr>
              <a:t>编程工作量相对小；缺点</a:t>
            </a:r>
            <a:r>
              <a:rPr lang="en-US" altLang="zh-CN" sz="2600" b="1" dirty="0">
                <a:effectLst>
                  <a:outerShdw blurRad="38100" dist="38100" dir="2700000" algn="tl">
                    <a:srgbClr val="000000"/>
                  </a:outerShdw>
                </a:effectLst>
                <a:latin typeface="Times New Roman" pitchFamily="18" charset="0"/>
                <a:ea typeface="楷体_GB2312" pitchFamily="49" charset="-122"/>
              </a:rPr>
              <a:t>——(1)</a:t>
            </a:r>
            <a:r>
              <a:rPr lang="zh-CN" altLang="en-US" sz="2600" b="1" dirty="0">
                <a:effectLst>
                  <a:outerShdw blurRad="38100" dist="38100" dir="2700000" algn="tl">
                    <a:srgbClr val="000000"/>
                  </a:outerShdw>
                </a:effectLst>
                <a:latin typeface="Times New Roman" pitchFamily="18" charset="0"/>
                <a:ea typeface="楷体_GB2312" pitchFamily="49" charset="-122"/>
              </a:rPr>
              <a:t>只能在一种型号机器上运行；</a:t>
            </a:r>
            <a:r>
              <a:rPr lang="en-US" altLang="zh-CN" sz="2600" b="1" dirty="0">
                <a:effectLst>
                  <a:outerShdw blurRad="38100" dist="38100" dir="2700000" algn="tl">
                    <a:srgbClr val="000000"/>
                  </a:outerShdw>
                </a:effectLst>
                <a:latin typeface="Times New Roman" pitchFamily="18" charset="0"/>
                <a:ea typeface="楷体_GB2312" pitchFamily="49" charset="-122"/>
              </a:rPr>
              <a:t>(2)</a:t>
            </a:r>
            <a:r>
              <a:rPr lang="zh-CN" altLang="en-US" sz="2600" b="1" dirty="0">
                <a:effectLst>
                  <a:outerShdw blurRad="38100" dist="38100" dir="2700000" algn="tl">
                    <a:srgbClr val="000000"/>
                  </a:outerShdw>
                </a:effectLst>
                <a:latin typeface="Times New Roman" pitchFamily="18" charset="0"/>
                <a:ea typeface="楷体_GB2312" pitchFamily="49" charset="-122"/>
              </a:rPr>
              <a:t>不能直接在计算机上运行。</a:t>
            </a:r>
          </a:p>
        </p:txBody>
      </p:sp>
      <p:sp>
        <p:nvSpPr>
          <p:cNvPr id="15371" name="Line 7"/>
          <p:cNvSpPr>
            <a:spLocks noChangeShapeType="1"/>
          </p:cNvSpPr>
          <p:nvPr/>
        </p:nvSpPr>
        <p:spPr bwMode="auto">
          <a:xfrm>
            <a:off x="2146300" y="4592638"/>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2" name="Line 8"/>
          <p:cNvSpPr>
            <a:spLocks noChangeShapeType="1"/>
          </p:cNvSpPr>
          <p:nvPr/>
        </p:nvSpPr>
        <p:spPr bwMode="auto">
          <a:xfrm>
            <a:off x="2146300" y="6248400"/>
            <a:ext cx="8064500"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3" name="Picture 9"/>
          <p:cNvPicPr>
            <a:picLocks noChangeAspect="1" noChangeArrowheads="1"/>
          </p:cNvPicPr>
          <p:nvPr/>
        </p:nvPicPr>
        <p:blipFill>
          <a:blip r:embed="rId3">
            <a:extLst>
              <a:ext uri="{28A0092B-C50C-407E-A947-70E740481C1C}">
                <a14:useLocalDpi xmlns:a14="http://schemas.microsoft.com/office/drawing/2010/main" val="0"/>
              </a:ext>
            </a:extLst>
          </a:blip>
          <a:srcRect l="31186" t="26367" r="47231" b="26367"/>
          <a:stretch>
            <a:fillRect/>
          </a:stretch>
        </p:blipFill>
        <p:spPr bwMode="auto">
          <a:xfrm>
            <a:off x="6783388" y="1843088"/>
            <a:ext cx="35671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705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4752</Words>
  <Application>Microsoft Office PowerPoint</Application>
  <PresentationFormat>宽屏</PresentationFormat>
  <Paragraphs>663</Paragraphs>
  <Slides>82</Slides>
  <Notes>3</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82</vt:i4>
      </vt:variant>
    </vt:vector>
  </HeadingPairs>
  <TitlesOfParts>
    <vt:vector size="109" baseType="lpstr">
      <vt:lpstr>-apple-system</vt:lpstr>
      <vt:lpstr>ClassizismAntiqua</vt:lpstr>
      <vt:lpstr>仿宋</vt:lpstr>
      <vt:lpstr>黑体</vt:lpstr>
      <vt:lpstr>华文楷体</vt:lpstr>
      <vt:lpstr>华文细黑</vt:lpstr>
      <vt:lpstr>华文新魏</vt:lpstr>
      <vt:lpstr>经典特宋简</vt:lpstr>
      <vt:lpstr>楷体</vt:lpstr>
      <vt:lpstr>楷体_GB2312</vt:lpstr>
      <vt:lpstr>宋体</vt:lpstr>
      <vt:lpstr>微软雅黑</vt:lpstr>
      <vt:lpstr>幼圆</vt:lpstr>
      <vt:lpstr>Arial</vt:lpstr>
      <vt:lpstr>Arial Black</vt:lpstr>
      <vt:lpstr>Calibri</vt:lpstr>
      <vt:lpstr>Calibri Light</vt:lpstr>
      <vt:lpstr>Cambria Math</vt:lpstr>
      <vt:lpstr>Century Gothic</vt:lpstr>
      <vt:lpstr>Symbol</vt:lpstr>
      <vt:lpstr>Tahoma</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zhanghong</dc:creator>
  <cp:lastModifiedBy>jly</cp:lastModifiedBy>
  <cp:revision>493</cp:revision>
  <dcterms:created xsi:type="dcterms:W3CDTF">2015-10-08T06:42:00Z</dcterms:created>
  <dcterms:modified xsi:type="dcterms:W3CDTF">2021-02-26T03:39:06Z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